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74CD05-1BF6-49E2-82AC-CA314D5423AF}">
  <a:tblStyle styleId="{7C74CD05-1BF6-49E2-82AC-CA314D5423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e649cb1fb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e649cb1fb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최초에는 인텔의 openvino를 사용하는 김에 인텔 모비디우스 뉴럴 컴퓨트 스틱2라는 NPU를 라즈베리파이에 달아서 on-device AI inferencing 하려했지만,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기간 내에 해당 NPU를 확보하는 것이 어렵다고 판단하여 on-device AI inferencing을 포기하고,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서버-클라이언트 구조로 프로그램을 구성하여 서버에서 inferencing을 하는 방향으로 선회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e649cb1fb_6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e649cb1fb_6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구체적인 동작방식을 설명하기 위해 시퀀스 다이어그램을 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 PPT 보면서 프리스타일로 설명 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ec33d7dda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ec33d7dda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e649cb1fb_1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e649cb1fb_1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그냥 표 보면서 free-style로 …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e649cb1fb_1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e649cb1fb_1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e649cb1fb_1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e649cb1fb_1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e649cb1fb_1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e649cb1fb_1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우리가 가지고 있는 데이터만 가지고 훈련할 때는 결과가 잘 나오길래 “됐다” 싶었다.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하지만 실전에서 돌려보니 문제가 발생하는데…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e649cb1fb_6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ae649cb1fb_6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우리가 전이학습에 사용한 backbone pre-trained model이 훈련에 사용한 데이터셋에 페트병은 대부분 “bottle”이라는 클래스 병으로 잘 annotation되어 있지만,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프로젝트에서 분리수거 타겟으로 하는 박카스 제품 형태의 유리병은 해당 데이터셋에 딱히 별도의 클래스로 잘 annotation되어 있지 않음.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바로 이러한 이유에서 페트병의 경우 2000장 정도만 넣어줘도 잘 tuning이 되어서 성능을 보여주는데,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유리병의 경우 우리가 넣어준 2000장 정도의 데이터 만으로는 박카스 유리병의 특징점이 명확히 잡아 성능을 내기에는 데이터의 양이 턱없이 부족했음.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(용근이가 CVAT로 몇천장을 일일이 다 annotation하면서 개고생을 해주었는데 아쉬운 부분. 정말 데이터셋 준비가 힘들다는 것을 느낌.)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e649cb1fb_1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ae649cb1fb_1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페트병의 비닐라벨 부착 여부는 전체 이미지 픽셀 갯수에서 차지하는 영역의 비율이 꽤 높다.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유리병 철뚜껑 부착 여부는 전체 이미지 픽셀 갯수에서 차지하는 영역의 비율이 너무 작다.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뿐만 아니라 투명 페트병의 경우 비닐라벨 위치를 제외한 나머지 부분의 색이 모두 투명하여 라벨 부착 위치를 제외한 나머지 영역에서 비슷한 컬러의 픽셀이 대부분인 반면,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유리병의 경우 유리병마다 부착된 표지라벨이 모두 다른 상황에서 오로지 철뚜껑만 가지고 분류가 되기를 기대한 것이 애초에 무리였다.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이유 때문에, 페트병과 유리병 모두 각각 2000장의 데이터를 가지고 classification 모델을 학습하여 특징점을 잡았을 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페트병 분류 모델의 경우 비닐라벨 부착 여부가 어느정도 잘 분류가 되었지만, 유리병 분류 모델의 경우 철뚜껑 부착 여부가 잘 분류되지 않았다.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ec33d7dda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aec33d7dda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e649cb1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e649cb1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우리나라에서는 환경부의 주도아래 2020년 서울특별시를 시작으로 비닐 투명 페트병 분리배출제가 전국으로 확대되어 시행중임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e649cb1fb_6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e649cb1fb_6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도대체 어떻게 레인에서 이동하는 페트병을 매 순간 detection하게 되는데, 그 상황에서 단 한번의 detection box에 대해서만 classification을 수행할 것인지에 대한 알고리즘 고민이 많았다.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 ppt를 통해 프리스타일로 설명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초기에 불안정하게 동작하던 알고리즘부터 시작하여, 여러방면으로 개선을 하면서 결국 이 알고리즘으로 최종 확정하게 되었는데, 그 과정에서는 최병찬 이사님의 솔루션과 제리재성님의 스마트팩토리에서 opencv를 통해 특정 위치에서 diff를 뜬다는 아이디어가 큰 도움이 되었다.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e649cb1fb_6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e649cb1fb_6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클라이언트 프로그램의 경우 파이썬 기본제공 모듈 threading으로 멀티스레딩 프로그래밍을 적용했는데,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threading으로 동시에 돌아가는 while true 문의 갯수가 4개를 넘어가자, 영상 프레임을 전송하는 스레드에서 심각한 프레임 드랍 현상이 발생했다.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우리팀은 이 문제의 근본적인 원인을 python의 GIL로 보았다.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e649cb1fb_1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ae649cb1fb_1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(ppt를 보면서 free-styple로 설명)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이틀을 투자한</a:t>
            </a:r>
            <a:r>
              <a:rPr lang="ko"/>
              <a:t> 결과 후자의 pair에서 해결방법이 도출되었다.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interrupt 구현 상황에서 bouncing현상이 일어나는 이유는 진짜 별의별 방법으로 HW 회로도 다시 구성해보고, RPi.GIPO 모듈도 뒤져보고 별의별 짓을 다했는데 잡히지 않았다.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수많은 외국 커뮤니티 개발자들도 같은 문제를 겪은 사례가 많은 것으로 보아,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RP4가 뽑기에 실패해서 보드 자체에 문제가 있거나, </a:t>
            </a:r>
            <a:r>
              <a:rPr lang="ko">
                <a:solidFill>
                  <a:schemeClr val="dk1"/>
                </a:solidFill>
              </a:rPr>
              <a:t>RPi.GIPO 모듈이 SW적으로 interrupt를 구현한 로우레벨 코드의 동작로직 자체에 문제가 있다고 결론내렸다.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데몬스레드 솔루션을 적용해서 해결이 되긴 했는데, 솔직히 왜 되는건지는 내부 동작 로직을 이해하지는 못하였다.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join()을 넣지 않아도 그냥 스레드가 실행되어 할일을 다 하고 알아서 자원이 회수되도록 하는 것이 가장 큰 구현 목표였다.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ec33d7dda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ec33d7dda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ec33d7dda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ec33d7dda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(PPT 보면서 프리스타일로 설명)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우리가 사용한 라마 레시피는 우리가 준 pdf에 대하여 text embedding을 실시하여 모든 단어를 토큰화 하고 그것을 기반으로 답변을 생성해주는 시퀀스로 이루어져있다.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그런데 문제는 텍스트를 임베딩 해주는 모델이 영어만 지원하고 한국어를 지원하지 않았다. 그래서 불필요 하게 번역 과정이 추가되게 되었다.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한국어로 fine-tuning된 LLAMA2 모델까지 찾아서 확보해놓은 상황이었기 때문에, </a:t>
            </a:r>
            <a:r>
              <a:rPr lang="ko"/>
              <a:t>만약 한국어 텍스트 임베딩이 되었다면 완전 한국어로 작동하게 할 수 있었을 텐데 아쉬운 부분이다.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과정이 일어나는데 클라이언트 음성파일 송수신 시간까지 합쳐서 약 10초정도 걸립니다.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aec33d7dda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aec33d7dda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사실 가장 처음에는 우리의 서버 프로그램을 인텔서버에서 실행시키는 방법을 제안받았다.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인텔 서버의 15GB VRAM을 가지고 있는 GPU라면 두개의 모델을 돌릴 수 있을 것이라고 생각했다.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우리 프로그램 동작을 위해 필수적으로 설치해야 하는 패키지를 인텔 서버에 apt 패키지 매니저로 설치할 수 없었다.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결국 우리는 온갖 방법으로 삽질을 하다가 그냥  META로부터 API key를 받아와서 API를 통해 페이스북 서버로부터 inferencing 결과를 받는식으로 대처할 수 밖에 없었다.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aec33d7dda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aec33d7dda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ae649cb1fb_1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ae649cb1fb_1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라즈베리파이4에 클라이언트 프로그램 실행용 쉘 스크립트 실행을 담당할 파이썬 파일이 부팅 즉시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e649cb1fb_1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ae649cb1fb_1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백그라운드에다가 실행을 시키도록 해놓으니 얘가 통신을 못받아서 안되는건지, 실행을 하다가 예외가 발생해서 뻗는건지를 알 수가 없었다.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ae649cb1fb_1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ae649cb1fb_1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우선 원격 실행이 되긴 하는데, 딱 처음 실행할 때만 정상적으로 실행이 되고, 한번 원격 종료를 했다가 다시 원격 실행하면 이전에 사용하던 소켓이 반환되지 않아 실행되지 않는 문제가 있었다.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 문제를 발견하기 까지 정말 많은 삽질을 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wireshark 프로그램을 통해 완전 low-level에서 tcp/ip 통신을 통해 패킷을 제대로 주고 받는지를 테스트 했고,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 이후에는 netstat 명령어를 통해 소켓 포트의 상태가 실행/종료마다 어떻게 변화하는지 체크하면서, htop으로 프로세스가 제대로된 타이밍에 뜨는지 확인했다.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결과적으로 양쪽 프로그램의 통신 객체에서 </a:t>
            </a:r>
            <a:r>
              <a:rPr lang="ko">
                <a:solidFill>
                  <a:schemeClr val="dk1"/>
                </a:solidFill>
              </a:rPr>
              <a:t>소켓을 생성할 때 로직을 수정하고 소켓 포트 재사용 옵션을 넣어주니까 해결이 됨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e649cb1f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e649cb1f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내가 사는 아파트의 경험.. 아니 기껏 페트병 분리배출해서 포대자루 다르게 해서 분류해놨더니, 목요일 쓰레기차 와서 가져갈 때 다시 한포대에 섞어서 가져가는거보고 충격먹음.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ae649cb1fb_1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ae649cb1fb_1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원격 실행/종료까지는 잘 되는데, 클라이언트 프로그램에서 음성인식을 통해 녹음만 실시하면 </a:t>
            </a:r>
            <a:r>
              <a:rPr lang="ko">
                <a:solidFill>
                  <a:schemeClr val="dk1"/>
                </a:solidFill>
              </a:rPr>
              <a:t>녹음을 위한 모듈인</a:t>
            </a:r>
            <a:r>
              <a:rPr lang="ko">
                <a:solidFill>
                  <a:schemeClr val="dk1"/>
                </a:solidFill>
              </a:rPr>
              <a:t> PyAudio</a:t>
            </a:r>
            <a:r>
              <a:rPr lang="ko"/>
              <a:t>에서</a:t>
            </a:r>
            <a:r>
              <a:rPr lang="ko"/>
              <a:t> 예외가 발생하면서 죽어버리는 문제가 발생했다.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문제는 희안하게도, 클라이언트 프로그램을 일반 유저 권한으로 실행하면 PyAudio가 정상적으로 동작하고, 루트 유저 권한으로 실행하면 </a:t>
            </a:r>
            <a:r>
              <a:rPr lang="ko">
                <a:solidFill>
                  <a:schemeClr val="dk1"/>
                </a:solidFill>
              </a:rPr>
              <a:t>PyAudio가 예외를 낸다는 것이었다.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 문제를 인지하고 서비스 파일의 저장위치를 “(여기)”서 “(여기)”로 변경해주니 제대로 유저권한으로 시작 프로그램 service가 실행되며 문제가 해결되었다.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우리 프로그램은 원격으로 실행/종료가 가능하게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(.bashrc 에다가 listen_launch_cmd.py를 넣는등 별의별 짓을 다했는데 생략)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ec33d7dda_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ec33d7dda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ec24cd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aec24cd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aec24cd45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aec24cd45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방식의 가장 핵심적인 역할을 해준 것은 단연 github CLI였음.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직접 쉘 스크립트를 작성하여 ssh(시큐어쉘)을 통해 git authentication을 변경하는 것보다 압도적인 편리함을 제공했음.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github CLI가 왜 세상에 나왔는지 조금은 이해할 수 있는 부분이었음.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마치 애플이 icloud 환경을 미친듯이 잘만들어서 사용자들이 그 편안함에 종속되어 벗어날 수 없게 된다면,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깃허브를 인수한 마이크로소프트도 바로 그러한 전략에서 개발자들이 깃허브에서 벗어날 수 없도록 하기 위해 github CLI 같은 것들을 출시하는 것이라는 인사이트를 받음(from 제리재성)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(다음 프로젝트에서는 github CLI가 아닌 오픈된 기술인 ssh를 통한 정통적인 방법으로 github authentication을 변경하는 것을 적용해볼 계획)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aeed64ab65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aeed64ab65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대표적으로 파이썬에서 스트링을 감쌀때 홑따옴표를 쓸것인가 쌍따옴표를 쓸것인가에서 쌍따옴표로 통일하는 것을 시작으로,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pylint와 flake8이 요구하는 양식을 최대한 지켜서 코딩을 하고, 제대로 준수되지 않았을 경우 PR을 받아주지 않기로 내부 룰을 정함.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한발 더 나아가 github action을 더 제대로 쓰기 위해 유닛테스트를 적용해보자고 시도했는데,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솔직히 거의 익스트림 프로그래밍 방법론 수준으로 프로젝트가 진행되는 와중이었기 때문에, 매번 함수 구조가 요동을 치는 치는 바람에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도대체 테스트 코드를 어디에 어떻게 만들어야 할지 감이 오질 않아서 제대로 된 유닛 테스트를 실천해보지 못한 것이 아쉽다.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ae1293390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ae1293390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큰틀의 데드라인은 러프하게 잡아놓고, 핵심 마일스톤을 명확히 하는식으로 프로젝트를 관리함.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ae649cb1fb_6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ae649cb1fb_6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ae649cb1fb_1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ae649cb1fb_1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e649cb1f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e649cb1f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아니나 다를까 또 현실과 다르게 돌아가고 있는 정책목표를 발견할 수 있었음.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분명 오른쪽의 영상처럼 재활용쓰레기 처리업체에서 근무자들이 손으로 일일이 분류를 하고 있을것이라는 직감이 왔음.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e649cb1f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e649cb1f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분리배출제가 법적으로 행정규칙에 해당하기 때문에 애초에 법적 구속력이 없음. 그래서 수거 업체들의 저런 어처구니 없는 행동이 가능한 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그보다 더 근본적인 문제는 투명페트병을 따로 빼서 분리배출하는것까지는 괜찮은데, 라벨 떼는게 일반인들의 일상에서 지독하게 귀찮은 작업이라는 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 프로그램의 유스케이스는 바로 여기서 출발함.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사용자들이 그냥 라벨을 뗄 필요 없이 그냥 투명 페트병을 분리해서 포대에 담는 것으로 역할을 종료하고,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이후의 라벨 페트병 분류작업은 별도의 라인에서 시행하면 어떨까 생각함.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e649cb1f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e649cb1f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e649cb1f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e649cb1f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우리가 지금까지 박카스병 같은 유리병을 분리수거 했던 경험을 떠올려보자.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과연 위의 규칙대로 올바르게 분리배출 한 경험이 있는가?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이처럼 우리 프로그램은 분리수거 규칙이 잘 지켜지지 않고 있는 각각의 </a:t>
            </a:r>
            <a:r>
              <a:rPr lang="ko">
                <a:solidFill>
                  <a:schemeClr val="dk1"/>
                </a:solidFill>
              </a:rPr>
              <a:t>재활용품 </a:t>
            </a:r>
            <a:r>
              <a:rPr lang="ko"/>
              <a:t>카테고리에 대한 detection 모델과 classification 모델만 준비되어 있으면,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언제든지 모델 change만으로 목적하는 동작을 할 수 있도록 확장성을 고려한 설계가 적용되어 있다는 것이 강점이다.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e649cb1f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e649cb1f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분리배출 레인 작업자가 시꺼먼 터미널 창에서 분리배출 라인 프로그램을 실행할 수 있을 확률은 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그렇기 때문에 분리배출 레인 작업자가 관리자용 GUI를 통해서 분리배출 라인 프로그램을 원격으로 실행/종료 가능하도록 프로그램을 구성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작업자는 일을 시작하기 위해 분류레인 컴퓨터를 조작할 필요 없이 그냥 전원을 켜는 것 만으로 관리자의 원격 조정을 통해 일을 시작할 수 있음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e649cb1f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e649cb1f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재활용품 분리수거 업무를 하고 있는 작업자의 환경은 GUI 기반의 컴퓨터 프로그램을 편안하게 조작할 수 있을 정도로 정돈되고 깨끗한 환경이 아닐 것이라고 생각함.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또한 두 손에는 재활용품을 분리하기 위한 장비같은 것들이 늘 들려있을 것이기 때문에 늘 두 손이 자유로운 상황도 아닐 것이라고 생각함.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그리하여 과감하게 클라이언트 프로그램에서 GUI를 제거하고 간단한 버튼과 음성인식을 통해 프로그램을 제어하는 쪽으로 가닥을 잡음.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9.png"/><Relationship Id="rId5" Type="http://schemas.openxmlformats.org/officeDocument/2006/relationships/image" Target="../media/image25.jpg"/><Relationship Id="rId6" Type="http://schemas.openxmlformats.org/officeDocument/2006/relationships/image" Target="../media/image26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jpg"/><Relationship Id="rId10" Type="http://schemas.openxmlformats.org/officeDocument/2006/relationships/image" Target="../media/image33.jpg"/><Relationship Id="rId13" Type="http://schemas.openxmlformats.org/officeDocument/2006/relationships/image" Target="../media/image38.jpg"/><Relationship Id="rId1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Relationship Id="rId9" Type="http://schemas.openxmlformats.org/officeDocument/2006/relationships/image" Target="../media/image35.jpg"/><Relationship Id="rId14" Type="http://schemas.openxmlformats.org/officeDocument/2006/relationships/image" Target="../media/image40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8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jpg"/><Relationship Id="rId10" Type="http://schemas.openxmlformats.org/officeDocument/2006/relationships/image" Target="../media/image49.jpg"/><Relationship Id="rId13" Type="http://schemas.openxmlformats.org/officeDocument/2006/relationships/image" Target="../media/image53.jpg"/><Relationship Id="rId1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7.jpg"/><Relationship Id="rId14" Type="http://schemas.openxmlformats.org/officeDocument/2006/relationships/image" Target="../media/image54.jpg"/><Relationship Id="rId5" Type="http://schemas.openxmlformats.org/officeDocument/2006/relationships/image" Target="../media/image41.jpg"/><Relationship Id="rId6" Type="http://schemas.openxmlformats.org/officeDocument/2006/relationships/image" Target="../media/image43.jpg"/><Relationship Id="rId7" Type="http://schemas.openxmlformats.org/officeDocument/2006/relationships/image" Target="../media/image46.jpg"/><Relationship Id="rId8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2.png"/><Relationship Id="rId6" Type="http://schemas.openxmlformats.org/officeDocument/2006/relationships/image" Target="../media/image62.png"/><Relationship Id="rId7" Type="http://schemas.openxmlformats.org/officeDocument/2006/relationships/image" Target="../media/image72.png"/><Relationship Id="rId8" Type="http://schemas.openxmlformats.org/officeDocument/2006/relationships/image" Target="../media/image6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66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65.png"/><Relationship Id="rId6" Type="http://schemas.openxmlformats.org/officeDocument/2006/relationships/image" Target="../media/image20.png"/><Relationship Id="rId7" Type="http://schemas.openxmlformats.org/officeDocument/2006/relationships/image" Target="../media/image64.png"/><Relationship Id="rId8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Relationship Id="rId5" Type="http://schemas.openxmlformats.org/officeDocument/2006/relationships/image" Target="../media/image86.png"/><Relationship Id="rId6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png"/><Relationship Id="rId4" Type="http://schemas.openxmlformats.org/officeDocument/2006/relationships/image" Target="../media/image8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3.png"/><Relationship Id="rId4" Type="http://schemas.openxmlformats.org/officeDocument/2006/relationships/image" Target="../media/image84.png"/><Relationship Id="rId5" Type="http://schemas.openxmlformats.org/officeDocument/2006/relationships/image" Target="../media/image80.png"/><Relationship Id="rId6" Type="http://schemas.openxmlformats.org/officeDocument/2006/relationships/image" Target="../media/image83.png"/><Relationship Id="rId7" Type="http://schemas.openxmlformats.org/officeDocument/2006/relationships/image" Target="../media/image82.png"/><Relationship Id="rId8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5" Type="http://schemas.openxmlformats.org/officeDocument/2006/relationships/image" Target="../media/image92.png"/><Relationship Id="rId6" Type="http://schemas.openxmlformats.org/officeDocument/2006/relationships/image" Target="../media/image8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2FjHqcWeO6U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87.png"/><Relationship Id="rId6" Type="http://schemas.openxmlformats.org/officeDocument/2006/relationships/hyperlink" Target="https://youtu.be/2FjHqcWeO6U?si=JmhNxqLByhjFiPb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pNrCyiivnw4" TargetMode="External"/><Relationship Id="rId4" Type="http://schemas.openxmlformats.org/officeDocument/2006/relationships/image" Target="../media/image8.jpg"/><Relationship Id="rId5" Type="http://schemas.openxmlformats.org/officeDocument/2006/relationships/hyperlink" Target="https://www.youtube.com/watch?v=pNrCyiivnw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7.png"/><Relationship Id="rId5" Type="http://schemas.openxmlformats.org/officeDocument/2006/relationships/image" Target="../media/image44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482550"/>
            <a:ext cx="8520600" cy="13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team</a:t>
            </a:r>
            <a:r>
              <a:rPr lang="ko" sz="3500">
                <a:solidFill>
                  <a:srgbClr val="434343"/>
                </a:solidFill>
              </a:rPr>
              <a:t> </a:t>
            </a:r>
            <a:r>
              <a:rPr lang="ko" sz="3500">
                <a:solidFill>
                  <a:srgbClr val="434343"/>
                </a:solidFill>
              </a:rPr>
              <a:t>EOF:</a:t>
            </a:r>
            <a:r>
              <a:rPr lang="ko"/>
              <a:t> </a:t>
            </a:r>
            <a:r>
              <a:rPr lang="ko" sz="5500"/>
              <a:t>EOF</a:t>
            </a:r>
            <a:br>
              <a:rPr lang="ko"/>
            </a:br>
            <a:r>
              <a:rPr lang="ko" sz="1650"/>
              <a:t>(</a:t>
            </a:r>
            <a:r>
              <a:rPr b="1" lang="ko" sz="1250">
                <a:solidFill>
                  <a:srgbClr val="434343"/>
                </a:solidFill>
              </a:rPr>
              <a:t>E</a:t>
            </a:r>
            <a:r>
              <a:rPr lang="ko" sz="1250">
                <a:solidFill>
                  <a:srgbClr val="434343"/>
                </a:solidFill>
              </a:rPr>
              <a:t>mbedded </a:t>
            </a:r>
            <a:r>
              <a:rPr b="1" lang="ko" sz="1250">
                <a:solidFill>
                  <a:srgbClr val="434343"/>
                </a:solidFill>
              </a:rPr>
              <a:t>O</a:t>
            </a:r>
            <a:r>
              <a:rPr lang="ko" sz="1250">
                <a:solidFill>
                  <a:srgbClr val="434343"/>
                </a:solidFill>
              </a:rPr>
              <a:t>riented </a:t>
            </a:r>
            <a:r>
              <a:rPr b="1" lang="ko" sz="1250">
                <a:solidFill>
                  <a:srgbClr val="434343"/>
                </a:solidFill>
              </a:rPr>
              <a:t>F</a:t>
            </a:r>
            <a:r>
              <a:rPr lang="ko" sz="1250">
                <a:solidFill>
                  <a:srgbClr val="434343"/>
                </a:solidFill>
              </a:rPr>
              <a:t>riends</a:t>
            </a:r>
            <a:r>
              <a:rPr lang="ko" sz="1650">
                <a:solidFill>
                  <a:srgbClr val="434343"/>
                </a:solidFill>
              </a:rPr>
              <a:t>:</a:t>
            </a:r>
            <a:r>
              <a:rPr lang="ko" sz="1650"/>
              <a:t> </a:t>
            </a:r>
            <a:r>
              <a:rPr b="1" lang="ko" sz="1650" u="sng"/>
              <a:t>E</a:t>
            </a:r>
            <a:r>
              <a:rPr lang="ko" sz="1650" u="sng"/>
              <a:t>dge </a:t>
            </a:r>
            <a:r>
              <a:rPr b="1" lang="ko" sz="1650" u="sng"/>
              <a:t>O</a:t>
            </a:r>
            <a:r>
              <a:rPr lang="ko" sz="1650" u="sng"/>
              <a:t>f </a:t>
            </a:r>
            <a:r>
              <a:rPr b="1" lang="ko" sz="1650" u="sng"/>
              <a:t>F</a:t>
            </a:r>
            <a:r>
              <a:rPr lang="ko" sz="1650" u="sng"/>
              <a:t>iltering system</a:t>
            </a:r>
            <a:r>
              <a:rPr lang="ko" sz="1650"/>
              <a:t>)</a:t>
            </a:r>
            <a:endParaRPr sz="165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33875"/>
            <a:ext cx="85206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불완전하게 분리수거 된 재활용품에 대한 </a:t>
            </a:r>
            <a:r>
              <a:rPr lang="ko" sz="2100"/>
              <a:t>최종분류</a:t>
            </a:r>
            <a:r>
              <a:rPr lang="ko" sz="2100"/>
              <a:t> 시스템</a:t>
            </a:r>
            <a:br>
              <a:rPr lang="ko" sz="2100"/>
            </a:br>
            <a:r>
              <a:rPr lang="ko" sz="1350"/>
              <a:t>우창민, 박도현, 박용근, 권강현</a:t>
            </a:r>
            <a:endParaRPr sz="1350"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9153000" cy="119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/>
        </p:nvSpPr>
        <p:spPr>
          <a:xfrm>
            <a:off x="4187913" y="1443100"/>
            <a:ext cx="7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D966"/>
                </a:highlight>
              </a:rPr>
              <a:t>: 5555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4187913" y="1776613"/>
            <a:ext cx="7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D966"/>
                </a:highlight>
              </a:rPr>
              <a:t>: 6666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4187913" y="2121088"/>
            <a:ext cx="7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FD966"/>
                </a:highlight>
              </a:rPr>
              <a:t>: 7777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4187913" y="2619725"/>
            <a:ext cx="7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DD7E6B"/>
                </a:highlight>
              </a:rPr>
              <a:t>: 9999</a:t>
            </a:r>
            <a:endParaRPr>
              <a:solidFill>
                <a:schemeClr val="dk1"/>
              </a:solidFill>
              <a:highlight>
                <a:srgbClr val="DD7E6B"/>
              </a:highlight>
            </a:endParaRPr>
          </a:p>
        </p:txBody>
      </p:sp>
      <p:sp>
        <p:nvSpPr>
          <p:cNvPr id="165" name="Google Shape;16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프로그램 설계 구조</a:t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5029750" y="1184401"/>
            <a:ext cx="3741000" cy="3739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373400" y="1184325"/>
            <a:ext cx="3741000" cy="3739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1342737" y="1017718"/>
            <a:ext cx="19743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클라이언트 </a:t>
            </a:r>
            <a:r>
              <a:rPr b="1" lang="ko" sz="1200">
                <a:solidFill>
                  <a:schemeClr val="dk1"/>
                </a:solidFill>
              </a:rPr>
              <a:t>CLI</a:t>
            </a:r>
            <a:r>
              <a:rPr lang="ko" sz="1200">
                <a:solidFill>
                  <a:schemeClr val="dk1"/>
                </a:solidFill>
              </a:rPr>
              <a:t> 프로그램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6165109" y="1017718"/>
            <a:ext cx="1470300" cy="369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서버 </a:t>
            </a:r>
            <a:r>
              <a:rPr b="1" lang="ko" sz="1200">
                <a:solidFill>
                  <a:schemeClr val="dk1"/>
                </a:solidFill>
              </a:rPr>
              <a:t>GUI</a:t>
            </a:r>
            <a:r>
              <a:rPr lang="ko" sz="1200">
                <a:solidFill>
                  <a:schemeClr val="dk1"/>
                </a:solidFill>
              </a:rPr>
              <a:t> 프로그램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702175" y="3692000"/>
            <a:ext cx="3307800" cy="11361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311700" y="4075400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900FF"/>
                </a:solidFill>
              </a:rPr>
              <a:t>HW</a:t>
            </a:r>
            <a:endParaRPr b="1" sz="1200">
              <a:solidFill>
                <a:srgbClr val="9900FF"/>
              </a:solidFill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119950" y="4255225"/>
            <a:ext cx="3307800" cy="5727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366988" y="4343150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900FF"/>
                </a:solidFill>
              </a:rPr>
              <a:t>HW</a:t>
            </a:r>
            <a:endParaRPr b="1" sz="1200">
              <a:solidFill>
                <a:srgbClr val="9900FF"/>
              </a:solidFill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777000" y="3756925"/>
            <a:ext cx="1184400" cy="99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Raspberry PI4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ARM-Cortex A57</a:t>
            </a:r>
            <a:br>
              <a:rPr lang="ko" sz="1000"/>
            </a:br>
            <a:br>
              <a:rPr lang="ko" sz="1000"/>
            </a:br>
            <a:br>
              <a:rPr lang="ko" sz="1000"/>
            </a:br>
            <a:endParaRPr sz="1000"/>
          </a:p>
        </p:txBody>
      </p:sp>
      <p:sp>
        <p:nvSpPr>
          <p:cNvPr id="175" name="Google Shape;175;p22"/>
          <p:cNvSpPr/>
          <p:nvPr/>
        </p:nvSpPr>
        <p:spPr>
          <a:xfrm>
            <a:off x="5387400" y="4330075"/>
            <a:ext cx="2779500" cy="423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Desktop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intel 13 gen CPU &amp; Nvidia RTX 4060</a:t>
            </a:r>
            <a:endParaRPr sz="1000"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11046" l="13170" r="13703" t="13956"/>
          <a:stretch/>
        </p:blipFill>
        <p:spPr>
          <a:xfrm>
            <a:off x="2097225" y="3767449"/>
            <a:ext cx="465300" cy="4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676" y="3756900"/>
            <a:ext cx="465300" cy="498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서보형 DC모터 : 뉴티씨 &gt; BRAND SHOP &gt; MCU보드/제어모듈" id="178" name="Google Shape;178;p22"/>
          <p:cNvPicPr preferRelativeResize="0"/>
          <p:nvPr/>
        </p:nvPicPr>
        <p:blipFill rotWithShape="1">
          <a:blip r:embed="rId5">
            <a:alphaModFix/>
          </a:blip>
          <a:srcRect b="25400" l="13908" r="15915" t="7277"/>
          <a:stretch/>
        </p:blipFill>
        <p:spPr>
          <a:xfrm>
            <a:off x="3282125" y="3767450"/>
            <a:ext cx="596982" cy="4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6">
            <a:alphaModFix/>
          </a:blip>
          <a:srcRect b="19570" l="10354" r="10362" t="43475"/>
          <a:stretch/>
        </p:blipFill>
        <p:spPr>
          <a:xfrm>
            <a:off x="2878925" y="4356925"/>
            <a:ext cx="907511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7">
            <a:alphaModFix/>
          </a:blip>
          <a:srcRect b="14970" l="14833" r="13507" t="17103"/>
          <a:stretch/>
        </p:blipFill>
        <p:spPr>
          <a:xfrm>
            <a:off x="2298676" y="4356925"/>
            <a:ext cx="446247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8">
            <a:alphaModFix/>
          </a:blip>
          <a:srcRect b="32578" l="0" r="0" t="29761"/>
          <a:stretch/>
        </p:blipFill>
        <p:spPr>
          <a:xfrm>
            <a:off x="807563" y="4253875"/>
            <a:ext cx="1123258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/>
          <p:nvPr/>
        </p:nvSpPr>
        <p:spPr>
          <a:xfrm>
            <a:off x="447600" y="4075825"/>
            <a:ext cx="1843200" cy="779100"/>
          </a:xfrm>
          <a:prstGeom prst="mathMultiply">
            <a:avLst>
              <a:gd fmla="val 4788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702175" y="3252150"/>
            <a:ext cx="3307800" cy="3693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Rasbian GNU / linux 11 Bullseye 64bit</a:t>
            </a:r>
            <a:endParaRPr sz="1200"/>
          </a:p>
        </p:txBody>
      </p:sp>
      <p:sp>
        <p:nvSpPr>
          <p:cNvPr id="184" name="Google Shape;184;p22"/>
          <p:cNvSpPr txBox="1"/>
          <p:nvPr/>
        </p:nvSpPr>
        <p:spPr>
          <a:xfrm>
            <a:off x="311700" y="3252150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8761D"/>
                </a:solidFill>
              </a:rPr>
              <a:t>OS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5119950" y="3821425"/>
            <a:ext cx="3307800" cy="3693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don’t care… but</a:t>
            </a:r>
            <a:r>
              <a:rPr lang="ko" sz="1200">
                <a:solidFill>
                  <a:schemeClr val="dk1"/>
                </a:solidFill>
              </a:rPr>
              <a:t> UBUNTU 22.0.4 LTS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8367000" y="3807650"/>
            <a:ext cx="4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8761D"/>
                </a:solidFill>
              </a:rPr>
              <a:t>OS</a:t>
            </a:r>
            <a:endParaRPr b="1" sz="1200">
              <a:solidFill>
                <a:srgbClr val="38761D"/>
              </a:solidFill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702175" y="1571075"/>
            <a:ext cx="3307800" cy="10482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rgbClr val="980000"/>
                </a:solidFill>
              </a:rPr>
            </a:br>
            <a:br>
              <a:rPr lang="ko">
                <a:solidFill>
                  <a:srgbClr val="980000"/>
                </a:solidFill>
              </a:rPr>
            </a:br>
            <a:endParaRPr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rgbClr val="980000"/>
                </a:solidFill>
              </a:rPr>
            </a:br>
            <a:r>
              <a:rPr lang="ko">
                <a:solidFill>
                  <a:srgbClr val="980000"/>
                </a:solidFill>
              </a:rPr>
              <a:t>P</a:t>
            </a:r>
            <a:r>
              <a:rPr lang="ko">
                <a:solidFill>
                  <a:srgbClr val="980000"/>
                </a:solidFill>
              </a:rPr>
              <a:t>ython 3.9.2 venv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5123250" y="1560700"/>
            <a:ext cx="3307800" cy="21963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r>
              <a:rPr lang="ko">
                <a:solidFill>
                  <a:srgbClr val="980000"/>
                </a:solidFill>
              </a:rPr>
              <a:t>Python 3.10.12 venv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5334675" y="1736425"/>
            <a:ext cx="2882700" cy="1736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PyQt5 GUI framework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9">
            <a:alphaModFix/>
          </a:blip>
          <a:srcRect b="11702" l="0" r="0" t="12848"/>
          <a:stretch/>
        </p:blipFill>
        <p:spPr>
          <a:xfrm>
            <a:off x="1477088" y="1738034"/>
            <a:ext cx="1184400" cy="47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5999" y="1726400"/>
            <a:ext cx="1184400" cy="49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11">
            <a:alphaModFix/>
          </a:blip>
          <a:srcRect b="27330" l="0" r="0" t="28736"/>
          <a:stretch/>
        </p:blipFill>
        <p:spPr>
          <a:xfrm>
            <a:off x="5648698" y="1843288"/>
            <a:ext cx="1681245" cy="3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12">
            <a:alphaModFix/>
          </a:blip>
          <a:srcRect b="9941" l="5442" r="6061" t="23025"/>
          <a:stretch/>
        </p:blipFill>
        <p:spPr>
          <a:xfrm>
            <a:off x="6485650" y="2304398"/>
            <a:ext cx="1681250" cy="66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13">
            <a:alphaModFix/>
          </a:blip>
          <a:srcRect b="35847" l="58514" r="1756" t="28638"/>
          <a:stretch/>
        </p:blipFill>
        <p:spPr>
          <a:xfrm>
            <a:off x="5493825" y="2571758"/>
            <a:ext cx="907501" cy="45627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/>
          <p:nvPr/>
        </p:nvSpPr>
        <p:spPr>
          <a:xfrm>
            <a:off x="702175" y="2687025"/>
            <a:ext cx="3307800" cy="497400"/>
          </a:xfrm>
          <a:prstGeom prst="rect">
            <a:avLst/>
          </a:prstGeom>
          <a:solidFill>
            <a:srgbClr val="E6B8AF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</a:t>
            </a:r>
            <a:r>
              <a:rPr lang="ko">
                <a:solidFill>
                  <a:schemeClr val="dk2"/>
                </a:solidFill>
              </a:rPr>
              <a:t>While True: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클라이언트 프로그램 실행/종료</a:t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 rot="5400000">
            <a:off x="7541550" y="2460300"/>
            <a:ext cx="2196600" cy="3849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</a:rPr>
              <a:t>Server Program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7" name="Google Shape;197;p22"/>
          <p:cNvSpPr txBox="1"/>
          <p:nvPr/>
        </p:nvSpPr>
        <p:spPr>
          <a:xfrm rot="-5400000">
            <a:off x="-136450" y="1802675"/>
            <a:ext cx="1049100" cy="5850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</a:rPr>
              <a:t>Client</a:t>
            </a:r>
            <a:r>
              <a:rPr lang="ko" sz="1300">
                <a:solidFill>
                  <a:srgbClr val="FFFFFF"/>
                </a:solidFill>
              </a:rPr>
              <a:t> Program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8" name="Google Shape;198;p22"/>
          <p:cNvSpPr txBox="1"/>
          <p:nvPr/>
        </p:nvSpPr>
        <p:spPr>
          <a:xfrm rot="-5400000">
            <a:off x="223850" y="2720388"/>
            <a:ext cx="482400" cy="4311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launch listen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199" name="Google Shape;199;p22"/>
          <p:cNvCxnSpPr/>
          <p:nvPr/>
        </p:nvCxnSpPr>
        <p:spPr>
          <a:xfrm>
            <a:off x="4042663" y="1736425"/>
            <a:ext cx="104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0" name="Google Shape;200;p22"/>
          <p:cNvCxnSpPr/>
          <p:nvPr/>
        </p:nvCxnSpPr>
        <p:spPr>
          <a:xfrm>
            <a:off x="4042663" y="2073350"/>
            <a:ext cx="104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1" name="Google Shape;201;p22"/>
          <p:cNvCxnSpPr/>
          <p:nvPr/>
        </p:nvCxnSpPr>
        <p:spPr>
          <a:xfrm>
            <a:off x="4042663" y="2434625"/>
            <a:ext cx="104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02" name="Google Shape;202;p22"/>
          <p:cNvCxnSpPr/>
          <p:nvPr/>
        </p:nvCxnSpPr>
        <p:spPr>
          <a:xfrm>
            <a:off x="4042650" y="2935725"/>
            <a:ext cx="1047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3" name="Google Shape;203;p22"/>
          <p:cNvSpPr txBox="1"/>
          <p:nvPr/>
        </p:nvSpPr>
        <p:spPr>
          <a:xfrm>
            <a:off x="4118325" y="1058200"/>
            <a:ext cx="90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TCP/IP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14">
            <a:alphaModFix/>
          </a:blip>
          <a:srcRect b="0" l="0" r="6707" t="0"/>
          <a:stretch/>
        </p:blipFill>
        <p:spPr>
          <a:xfrm>
            <a:off x="807575" y="1698038"/>
            <a:ext cx="585000" cy="554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시퀀스 다이어그램</a:t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13" y="1413363"/>
            <a:ext cx="3465750" cy="29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712" y="1413363"/>
            <a:ext cx="3729909" cy="291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3"/>
          <p:cNvCxnSpPr/>
          <p:nvPr/>
        </p:nvCxnSpPr>
        <p:spPr>
          <a:xfrm>
            <a:off x="4408213" y="1017713"/>
            <a:ext cx="0" cy="370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진행과정에서 마주친 허들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1310500" y="1152475"/>
            <a:ext cx="6670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000"/>
              <a:buAutoNum type="arabicParenBoth"/>
            </a:pPr>
            <a:r>
              <a:rPr lang="ko" sz="3000">
                <a:solidFill>
                  <a:srgbClr val="980000"/>
                </a:solidFill>
              </a:rPr>
              <a:t>OTX를 통한 자체 AI모델 준비 과정</a:t>
            </a:r>
            <a:endParaRPr sz="3000">
              <a:solidFill>
                <a:srgbClr val="98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기본 동작 알고리즘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LLAMA2, whisper 모델 inference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원격 실행/종료 제어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Project Management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준비는 2차에 걸쳐 하기로 계획</a:t>
            </a:r>
            <a:endParaRPr/>
          </a:p>
        </p:txBody>
      </p:sp>
      <p:graphicFrame>
        <p:nvGraphicFramePr>
          <p:cNvPr id="224" name="Google Shape;224;p25"/>
          <p:cNvGraphicFramePr/>
          <p:nvPr/>
        </p:nvGraphicFramePr>
        <p:xfrm>
          <a:off x="376800" y="117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{7C74CD05-1BF6-49E2-82AC-CA314D5423AF}</a:tableStyleId>
              </a:tblPr>
              <a:tblGrid>
                <a:gridCol w="588825"/>
                <a:gridCol w="2600525"/>
                <a:gridCol w="2600525"/>
                <a:gridCol w="2600525"/>
              </a:tblGrid>
              <a:tr h="53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1차 모델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2차 모델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(예비)</a:t>
                      </a:r>
                      <a:r>
                        <a:rPr lang="ko"/>
                        <a:t> 3차 모델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6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목적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OTX로 training하여 준비한 모델을 </a:t>
                      </a: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OTX API를 통해 우리 프로젝트 코드에 올렸을 때</a:t>
                      </a:r>
                      <a:r>
                        <a:rPr lang="ko" sz="1000"/>
                        <a:t> 올바르게 동작하는지 확인하기 위한 </a:t>
                      </a:r>
                      <a:r>
                        <a:rPr lang="ko" sz="1000">
                          <a:solidFill>
                            <a:srgbClr val="980000"/>
                          </a:solidFill>
                          <a:highlight>
                            <a:srgbClr val="FFFF00"/>
                          </a:highlight>
                        </a:rPr>
                        <a:t>디버깅용</a:t>
                      </a: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 모델</a:t>
                      </a:r>
                      <a:endParaRPr sz="1000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우리 프로젝트가 요구하는 성능치를 달성하기 위해, 최선을 다한 데이터셋 준비로 </a:t>
                      </a: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프로젝트 적용 </a:t>
                      </a:r>
                      <a:r>
                        <a:rPr lang="ko" sz="1000">
                          <a:solidFill>
                            <a:srgbClr val="980000"/>
                          </a:solidFill>
                          <a:highlight>
                            <a:srgbClr val="FFFF00"/>
                          </a:highlight>
                        </a:rPr>
                        <a:t>최종 후보</a:t>
                      </a: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가 될만한 모델</a:t>
                      </a:r>
                      <a:endParaRPr sz="1000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2차 모델의성능이 만족스럽지 못한 경우</a:t>
                      </a:r>
                      <a:r>
                        <a:rPr lang="ko" sz="1000"/>
                        <a:t>, 문제를 파악하고 개선하여 </a:t>
                      </a: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프로젝트에 </a:t>
                      </a:r>
                      <a:r>
                        <a:rPr lang="ko" sz="1000">
                          <a:solidFill>
                            <a:srgbClr val="980000"/>
                          </a:solidFill>
                          <a:highlight>
                            <a:srgbClr val="FFFF00"/>
                          </a:highlight>
                        </a:rPr>
                        <a:t>최종 적용</a:t>
                      </a: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될 모델</a:t>
                      </a:r>
                      <a:endParaRPr sz="1000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61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결과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페트병 detection / classification 모델과 유리병 detection / classification 모델 둘다 </a:t>
                      </a:r>
                      <a:r>
                        <a:rPr lang="ko" sz="1000"/>
                        <a:t>우리 프로젝트가 요구하는 성능은 보여주지 못하지만, </a:t>
                      </a: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Server 프로그램 동작 핵심 알고리즘을 구현하며 디버깅 하는데는 문제 없는 수준의 성능</a:t>
                      </a:r>
                      <a:r>
                        <a:rPr lang="ko" sz="1000"/>
                        <a:t>을 보여줌.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페트병 detection / classification 모델의 경우, 프로젝트가 요구하는 성능 수준을 달성함.</a:t>
                      </a:r>
                      <a:br>
                        <a:rPr lang="ko" sz="1000"/>
                      </a:b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하지만 유리병 detection / classification 모델의 경우, </a:t>
                      </a: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프로젝트가 요구하는 성능 수준을 전혀 달성하지 못함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유리병 detection 모델의 경우, 프로젝트가 요구하는 성능 최소치에는 근접함.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하지만 classification 모델의 경우, 프로젝트가 요구하는 성능 수준을 끝까지 달성하지 못함.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데이터셋 준비방법(1) - 페트병</a:t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410825" y="1236600"/>
            <a:ext cx="2440200" cy="35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3469275" y="1389000"/>
            <a:ext cx="2304600" cy="651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 AI-Hub ]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투명 페트병 1000장</a:t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6392100" y="1236600"/>
            <a:ext cx="2440200" cy="214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직접 찍은 투명 페트병 346장</a:t>
            </a:r>
            <a:endParaRPr b="1" sz="800"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50" y="1236600"/>
            <a:ext cx="2440201" cy="18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50" y="3040100"/>
            <a:ext cx="2440201" cy="17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649025" y="2577750"/>
            <a:ext cx="1963800" cy="89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AI-Hub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생활 폐기물 데이터셋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페트병 7500장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6392075" y="2083050"/>
            <a:ext cx="2440200" cy="164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자체 데이터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2422장</a:t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2955413" y="1608450"/>
            <a:ext cx="4095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2899300" y="1214225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직접</a:t>
            </a:r>
            <a:endParaRPr sz="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선별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239" name="Google Shape;239;p26"/>
          <p:cNvSpPr/>
          <p:nvPr/>
        </p:nvSpPr>
        <p:spPr>
          <a:xfrm rot="5400000">
            <a:off x="7407438" y="1659825"/>
            <a:ext cx="4095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7693300" y="1536225"/>
            <a:ext cx="94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Data</a:t>
            </a:r>
            <a:endParaRPr sz="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Augmentation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469275" y="2040900"/>
            <a:ext cx="2304600" cy="651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 자체 데이터 ]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투명 페트병 1000장</a:t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 rot="10800000">
            <a:off x="5878225" y="2300875"/>
            <a:ext cx="4095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 txBox="1"/>
          <p:nvPr/>
        </p:nvSpPr>
        <p:spPr>
          <a:xfrm>
            <a:off x="5846975" y="1921725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랜덤 픽</a:t>
            </a:r>
            <a:endParaRPr sz="900">
              <a:solidFill>
                <a:srgbClr val="FF0000"/>
              </a:solidFill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4">
            <a:alphaModFix/>
          </a:blip>
          <a:srcRect b="0" l="4232" r="5709" t="0"/>
          <a:stretch/>
        </p:blipFill>
        <p:spPr>
          <a:xfrm rot="5400000">
            <a:off x="3622666" y="2925625"/>
            <a:ext cx="1997775" cy="16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766" y="3180400"/>
            <a:ext cx="615031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1882" y="3166900"/>
            <a:ext cx="366525" cy="48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9773" y="3166900"/>
            <a:ext cx="366525" cy="48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4786" y="3166900"/>
            <a:ext cx="366525" cy="48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19379" y="2136001"/>
            <a:ext cx="346275" cy="46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6254" y="2136001"/>
            <a:ext cx="346275" cy="46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32505" y="2136001"/>
            <a:ext cx="346275" cy="46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45630" y="2136001"/>
            <a:ext cx="34628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1875" y="2136000"/>
            <a:ext cx="346275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58749" y="2136000"/>
            <a:ext cx="346275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8324400" y="3095900"/>
            <a:ext cx="4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…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401475" y="1236600"/>
            <a:ext cx="2440200" cy="357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45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데이터셋 준비방법(2) - 유리병</a:t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3469275" y="1389000"/>
            <a:ext cx="2304600" cy="651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 AI-Hub ]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유리병 1000장</a:t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6392100" y="1236600"/>
            <a:ext cx="2440200" cy="372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직접 찍은 유리병 549장</a:t>
            </a:r>
            <a:endParaRPr b="1" sz="800"/>
          </a:p>
        </p:txBody>
      </p:sp>
      <p:sp>
        <p:nvSpPr>
          <p:cNvPr id="264" name="Google Shape;264;p27"/>
          <p:cNvSpPr/>
          <p:nvPr/>
        </p:nvSpPr>
        <p:spPr>
          <a:xfrm>
            <a:off x="6392075" y="2235450"/>
            <a:ext cx="2440200" cy="1644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자체 데이터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3843장</a:t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2955413" y="1608450"/>
            <a:ext cx="4095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2899300" y="1214225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직접</a:t>
            </a:r>
            <a:endParaRPr sz="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선별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267" name="Google Shape;267;p27"/>
          <p:cNvSpPr/>
          <p:nvPr/>
        </p:nvSpPr>
        <p:spPr>
          <a:xfrm rot="5400000">
            <a:off x="7407438" y="1812225"/>
            <a:ext cx="4095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 txBox="1"/>
          <p:nvPr/>
        </p:nvSpPr>
        <p:spPr>
          <a:xfrm>
            <a:off x="7693300" y="1688625"/>
            <a:ext cx="94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Data</a:t>
            </a:r>
            <a:endParaRPr sz="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Augmentation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3469275" y="2040900"/>
            <a:ext cx="2304600" cy="651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 자체 데이터 ]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유리병 1000장</a:t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 rot="10800000">
            <a:off x="5878225" y="2300875"/>
            <a:ext cx="4095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 txBox="1"/>
          <p:nvPr/>
        </p:nvSpPr>
        <p:spPr>
          <a:xfrm>
            <a:off x="5846975" y="1921725"/>
            <a:ext cx="52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</a:rPr>
              <a:t>랜덤 픽</a:t>
            </a:r>
            <a:endParaRPr sz="900">
              <a:solidFill>
                <a:srgbClr val="FF0000"/>
              </a:solidFill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 rotWithShape="1">
          <a:blip r:embed="rId3">
            <a:alphaModFix/>
          </a:blip>
          <a:srcRect b="0" l="4232" r="5709" t="0"/>
          <a:stretch/>
        </p:blipFill>
        <p:spPr>
          <a:xfrm rot="5400000">
            <a:off x="3622666" y="2925625"/>
            <a:ext cx="1997775" cy="16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/>
          <p:nvPr/>
        </p:nvSpPr>
        <p:spPr>
          <a:xfrm>
            <a:off x="410825" y="1236600"/>
            <a:ext cx="2440200" cy="357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25" y="1236600"/>
            <a:ext cx="2440200" cy="138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75" y="2610550"/>
            <a:ext cx="2440200" cy="138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/>
          <p:cNvPicPr preferRelativeResize="0"/>
          <p:nvPr/>
        </p:nvPicPr>
        <p:blipFill rotWithShape="1">
          <a:blip r:embed="rId4">
            <a:alphaModFix/>
          </a:blip>
          <a:srcRect b="39522" l="0" r="0" t="0"/>
          <a:stretch/>
        </p:blipFill>
        <p:spPr>
          <a:xfrm>
            <a:off x="410875" y="3978775"/>
            <a:ext cx="2440200" cy="8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 txBox="1"/>
          <p:nvPr/>
        </p:nvSpPr>
        <p:spPr>
          <a:xfrm>
            <a:off x="649025" y="2577750"/>
            <a:ext cx="1963800" cy="89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AI-Hub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생활 폐기물 데이터셋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유리병 7700장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0403" y="3367375"/>
            <a:ext cx="307125" cy="40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3653" y="3367375"/>
            <a:ext cx="307125" cy="40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6903" y="3367375"/>
            <a:ext cx="307125" cy="40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0153" y="3367375"/>
            <a:ext cx="307125" cy="40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53405" y="3367375"/>
            <a:ext cx="30712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7678" y="2267725"/>
            <a:ext cx="263274" cy="351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93025" y="2267725"/>
            <a:ext cx="467600" cy="35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82703" y="2267725"/>
            <a:ext cx="263280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68045" y="2267725"/>
            <a:ext cx="467600" cy="35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53400" y="2267725"/>
            <a:ext cx="467600" cy="3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 txBox="1"/>
          <p:nvPr/>
        </p:nvSpPr>
        <p:spPr>
          <a:xfrm>
            <a:off x="8287525" y="3277875"/>
            <a:ext cx="4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…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89" name="Google Shape;289;p27"/>
          <p:cNvSpPr/>
          <p:nvPr/>
        </p:nvSpPr>
        <p:spPr>
          <a:xfrm>
            <a:off x="3401475" y="1236600"/>
            <a:ext cx="2440200" cy="357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선정</a:t>
            </a:r>
            <a:endParaRPr/>
          </a:p>
        </p:txBody>
      </p:sp>
      <p:pic>
        <p:nvPicPr>
          <p:cNvPr id="295" name="Google Shape;2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087" y="1310374"/>
            <a:ext cx="4845226" cy="32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6271800" y="2270875"/>
            <a:ext cx="230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chemeClr val="dk2"/>
                </a:solidFill>
              </a:rPr>
              <a:t>“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chemeClr val="dk2"/>
                </a:solidFill>
              </a:rPr>
              <a:t>‘됐다!’ 싶었는데,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chemeClr val="dk2"/>
                </a:solidFill>
              </a:rPr>
              <a:t>실전은…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chemeClr val="dk2"/>
                </a:solidFill>
              </a:rPr>
              <a:t>”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291925" y="3530025"/>
            <a:ext cx="6222000" cy="134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/>
          <p:nvPr/>
        </p:nvSpPr>
        <p:spPr>
          <a:xfrm>
            <a:off x="311700" y="1069700"/>
            <a:ext cx="6222000" cy="237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00"/>
              <a:t>[ </a:t>
            </a:r>
            <a:r>
              <a:rPr b="1" lang="ko" sz="2000"/>
              <a:t>Object Detection</a:t>
            </a:r>
            <a:r>
              <a:rPr lang="ko" sz="2000"/>
              <a:t> issue ]  페트병은 잘 잡는데, 유리병은 못 잡는다</a:t>
            </a:r>
            <a:endParaRPr sz="2000"/>
          </a:p>
        </p:txBody>
      </p:sp>
      <p:sp>
        <p:nvSpPr>
          <p:cNvPr id="304" name="Google Shape;304;p29"/>
          <p:cNvSpPr txBox="1"/>
          <p:nvPr>
            <p:ph idx="1" type="body"/>
          </p:nvPr>
        </p:nvSpPr>
        <p:spPr>
          <a:xfrm>
            <a:off x="7142250" y="1152475"/>
            <a:ext cx="181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/>
              <a:t>person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2. bicycle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/>
              <a:t>ca</a:t>
            </a:r>
            <a:r>
              <a:rPr lang="ko"/>
              <a:t>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4. </a:t>
            </a:r>
            <a:r>
              <a:rPr lang="ko"/>
              <a:t>motorcycle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5. </a:t>
            </a:r>
            <a:r>
              <a:rPr lang="ko"/>
              <a:t>airplane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80000"/>
                </a:solidFill>
              </a:rPr>
              <a:t>40. bottle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/>
              <a:t>78. teddy bear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/>
              <a:t>79. hair drier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80. toothbrush</a:t>
            </a:r>
            <a:endParaRPr/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450" y="1805738"/>
            <a:ext cx="1735363" cy="5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/>
          <p:nvPr/>
        </p:nvSpPr>
        <p:spPr>
          <a:xfrm>
            <a:off x="7142250" y="2925075"/>
            <a:ext cx="1245000" cy="330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9"/>
          <p:cNvPicPr preferRelativeResize="0"/>
          <p:nvPr/>
        </p:nvPicPr>
        <p:blipFill rotWithShape="1">
          <a:blip r:embed="rId4">
            <a:alphaModFix/>
          </a:blip>
          <a:srcRect b="5027" l="33928" r="34281" t="17740"/>
          <a:stretch/>
        </p:blipFill>
        <p:spPr>
          <a:xfrm>
            <a:off x="1466742" y="2913899"/>
            <a:ext cx="388951" cy="3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 rotWithShape="1">
          <a:blip r:embed="rId5">
            <a:alphaModFix/>
          </a:blip>
          <a:srcRect b="22256" l="19236" r="21225" t="22421"/>
          <a:stretch/>
        </p:blipFill>
        <p:spPr>
          <a:xfrm>
            <a:off x="1983534" y="2724687"/>
            <a:ext cx="571843" cy="53131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/>
          <p:nvPr/>
        </p:nvSpPr>
        <p:spPr>
          <a:xfrm>
            <a:off x="1310375" y="2571754"/>
            <a:ext cx="78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chemeClr val="dk1"/>
                </a:solidFill>
              </a:rPr>
              <a:t>2000장 이상</a:t>
            </a:r>
            <a:endParaRPr i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solidFill>
                  <a:schemeClr val="dk1"/>
                </a:solidFill>
              </a:rPr>
              <a:t>annotation…</a:t>
            </a:r>
            <a:endParaRPr i="1" sz="800">
              <a:solidFill>
                <a:schemeClr val="dk1"/>
              </a:solidFill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099" y="1211673"/>
            <a:ext cx="988988" cy="5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/>
        </p:nvSpPr>
        <p:spPr>
          <a:xfrm>
            <a:off x="430325" y="1272525"/>
            <a:ext cx="33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Transfer learning에 쓰인 backbone = 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430325" y="1866600"/>
            <a:ext cx="44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backbone 모델이 pre-train하는데 사용한 dataset</a:t>
            </a:r>
            <a:r>
              <a:rPr lang="ko">
                <a:solidFill>
                  <a:schemeClr val="dk2"/>
                </a:solidFill>
              </a:rPr>
              <a:t> = 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3084825" y="2762207"/>
            <a:ext cx="1245000" cy="463500"/>
          </a:xfrm>
          <a:prstGeom prst="cloudCallout">
            <a:avLst>
              <a:gd fmla="val -67948" name="adj1"/>
              <a:gd fmla="val 185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턱 없이 부족하구나..ㅠ</a:t>
            </a:r>
            <a:endParaRPr sz="700"/>
          </a:p>
        </p:txBody>
      </p:sp>
      <p:sp>
        <p:nvSpPr>
          <p:cNvPr id="314" name="Google Shape;314;p29"/>
          <p:cNvSpPr/>
          <p:nvPr/>
        </p:nvSpPr>
        <p:spPr>
          <a:xfrm>
            <a:off x="6533753" y="1248000"/>
            <a:ext cx="588675" cy="3164525"/>
          </a:xfrm>
          <a:custGeom>
            <a:rect b="b" l="l" r="r" t="t"/>
            <a:pathLst>
              <a:path extrusionOk="0" h="126581" w="23547">
                <a:moveTo>
                  <a:pt x="17130" y="0"/>
                </a:moveTo>
                <a:cubicBezTo>
                  <a:pt x="15228" y="3803"/>
                  <a:pt x="8573" y="18006"/>
                  <a:pt x="5720" y="22820"/>
                </a:cubicBezTo>
                <a:cubicBezTo>
                  <a:pt x="2868" y="27634"/>
                  <a:pt x="75" y="27278"/>
                  <a:pt x="15" y="28882"/>
                </a:cubicBezTo>
                <a:cubicBezTo>
                  <a:pt x="-44" y="30487"/>
                  <a:pt x="3818" y="28109"/>
                  <a:pt x="5363" y="32447"/>
                </a:cubicBezTo>
                <a:cubicBezTo>
                  <a:pt x="6908" y="36785"/>
                  <a:pt x="8037" y="41124"/>
                  <a:pt x="9285" y="54911"/>
                </a:cubicBezTo>
                <a:cubicBezTo>
                  <a:pt x="10533" y="68698"/>
                  <a:pt x="10474" y="103226"/>
                  <a:pt x="12851" y="115171"/>
                </a:cubicBezTo>
                <a:cubicBezTo>
                  <a:pt x="15228" y="127116"/>
                  <a:pt x="21765" y="124679"/>
                  <a:pt x="23548" y="12658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15" name="Google Shape;31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4325" y="3644726"/>
            <a:ext cx="1245000" cy="112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519" y="3633072"/>
            <a:ext cx="1508458" cy="11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3731525" y="3788225"/>
            <a:ext cx="241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chemeClr val="dk1"/>
                </a:solidFill>
              </a:rPr>
              <a:t>“레인이 검정색인데,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chemeClr val="dk1"/>
                </a:solidFill>
              </a:rPr>
              <a:t>유리병 색깔도 어두워서 </a:t>
            </a:r>
            <a:br>
              <a:rPr i="1" lang="ko">
                <a:solidFill>
                  <a:schemeClr val="dk1"/>
                </a:solidFill>
              </a:rPr>
            </a:br>
            <a:r>
              <a:rPr i="1" lang="ko">
                <a:solidFill>
                  <a:schemeClr val="dk1"/>
                </a:solidFill>
              </a:rPr>
              <a:t>경계선 특징점을 못잡네…”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[ </a:t>
            </a:r>
            <a:r>
              <a:rPr b="1" lang="ko" sz="2020"/>
              <a:t>C</a:t>
            </a:r>
            <a:r>
              <a:rPr b="1" lang="ko" sz="2020"/>
              <a:t>lassification</a:t>
            </a:r>
            <a:r>
              <a:rPr lang="ko" sz="2020"/>
              <a:t> issue ] 페트병은 잘 분류하는데, 유리병은 못 분류한다</a:t>
            </a:r>
            <a:endParaRPr sz="2020"/>
          </a:p>
        </p:txBody>
      </p:sp>
      <p:pic>
        <p:nvPicPr>
          <p:cNvPr id="323" name="Google Shape;323;p30"/>
          <p:cNvPicPr preferRelativeResize="0"/>
          <p:nvPr/>
        </p:nvPicPr>
        <p:blipFill rotWithShape="1">
          <a:blip r:embed="rId3">
            <a:alphaModFix/>
          </a:blip>
          <a:srcRect b="4521" l="33652" r="33620" t="9189"/>
          <a:stretch/>
        </p:blipFill>
        <p:spPr>
          <a:xfrm>
            <a:off x="5341437" y="1147850"/>
            <a:ext cx="634000" cy="167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p30"/>
          <p:cNvPicPr preferRelativeResize="0"/>
          <p:nvPr/>
        </p:nvPicPr>
        <p:blipFill rotWithShape="1">
          <a:blip r:embed="rId4">
            <a:alphaModFix/>
          </a:blip>
          <a:srcRect b="0" l="32101" r="32641" t="0"/>
          <a:stretch/>
        </p:blipFill>
        <p:spPr>
          <a:xfrm>
            <a:off x="1288875" y="1147850"/>
            <a:ext cx="589350" cy="167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p30"/>
          <p:cNvPicPr preferRelativeResize="0"/>
          <p:nvPr/>
        </p:nvPicPr>
        <p:blipFill rotWithShape="1">
          <a:blip r:embed="rId5">
            <a:alphaModFix/>
          </a:blip>
          <a:srcRect b="0" l="32609" r="32133" t="0"/>
          <a:stretch/>
        </p:blipFill>
        <p:spPr>
          <a:xfrm>
            <a:off x="3262325" y="1147850"/>
            <a:ext cx="589350" cy="167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30"/>
          <p:cNvPicPr preferRelativeResize="0"/>
          <p:nvPr/>
        </p:nvPicPr>
        <p:blipFill rotWithShape="1">
          <a:blip r:embed="rId6">
            <a:alphaModFix/>
          </a:blip>
          <a:srcRect b="0" l="33496" r="31247" t="0"/>
          <a:stretch/>
        </p:blipFill>
        <p:spPr>
          <a:xfrm>
            <a:off x="2275600" y="1147850"/>
            <a:ext cx="589350" cy="167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30"/>
          <p:cNvPicPr preferRelativeResize="0"/>
          <p:nvPr/>
        </p:nvPicPr>
        <p:blipFill rotWithShape="1">
          <a:blip r:embed="rId7">
            <a:alphaModFix/>
          </a:blip>
          <a:srcRect b="11145" l="36058" r="35631" t="11990"/>
          <a:stretch/>
        </p:blipFill>
        <p:spPr>
          <a:xfrm>
            <a:off x="7265775" y="1183563"/>
            <a:ext cx="589350" cy="1600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30"/>
          <p:cNvPicPr preferRelativeResize="0"/>
          <p:nvPr/>
        </p:nvPicPr>
        <p:blipFill rotWithShape="1">
          <a:blip r:embed="rId8">
            <a:alphaModFix/>
          </a:blip>
          <a:srcRect b="2600" l="33294" r="31658" t="0"/>
          <a:stretch/>
        </p:blipFill>
        <p:spPr>
          <a:xfrm>
            <a:off x="6303600" y="1057350"/>
            <a:ext cx="634025" cy="176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30"/>
          <p:cNvSpPr/>
          <p:nvPr/>
        </p:nvSpPr>
        <p:spPr>
          <a:xfrm>
            <a:off x="2286749" y="1719375"/>
            <a:ext cx="550500" cy="36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/>
          <p:nvPr/>
        </p:nvSpPr>
        <p:spPr>
          <a:xfrm>
            <a:off x="1327724" y="1666400"/>
            <a:ext cx="550500" cy="36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0"/>
          <p:cNvSpPr/>
          <p:nvPr/>
        </p:nvSpPr>
        <p:spPr>
          <a:xfrm>
            <a:off x="3281749" y="1666400"/>
            <a:ext cx="550500" cy="36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>
            <a:off x="5463800" y="1183575"/>
            <a:ext cx="401700" cy="24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6419763" y="1103800"/>
            <a:ext cx="401700" cy="24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7359588" y="1183575"/>
            <a:ext cx="401700" cy="24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/>
          <p:nvPr/>
        </p:nvSpPr>
        <p:spPr>
          <a:xfrm>
            <a:off x="1327725" y="2085375"/>
            <a:ext cx="534000" cy="69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"/>
          <p:cNvSpPr/>
          <p:nvPr/>
        </p:nvSpPr>
        <p:spPr>
          <a:xfrm>
            <a:off x="2303275" y="2121050"/>
            <a:ext cx="534000" cy="66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/>
          <p:nvPr/>
        </p:nvSpPr>
        <p:spPr>
          <a:xfrm>
            <a:off x="3278825" y="2085375"/>
            <a:ext cx="534000" cy="69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/>
          <p:nvPr/>
        </p:nvSpPr>
        <p:spPr>
          <a:xfrm>
            <a:off x="5391450" y="1500200"/>
            <a:ext cx="534000" cy="128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/>
          <p:nvPr/>
        </p:nvSpPr>
        <p:spPr>
          <a:xfrm>
            <a:off x="6353625" y="1393625"/>
            <a:ext cx="534000" cy="138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7293450" y="1480275"/>
            <a:ext cx="534000" cy="128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 txBox="1"/>
          <p:nvPr/>
        </p:nvSpPr>
        <p:spPr>
          <a:xfrm>
            <a:off x="963600" y="3002950"/>
            <a:ext cx="7216800" cy="1662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문제 1: </a:t>
            </a:r>
            <a:endParaRPr sz="16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전체 이미지 영역에서 </a:t>
            </a:r>
            <a:r>
              <a:rPr b="1" lang="ko" sz="1600">
                <a:solidFill>
                  <a:srgbClr val="980000"/>
                </a:solidFill>
              </a:rPr>
              <a:t>분류의 기준점이 되는 특징 영역</a:t>
            </a:r>
            <a:r>
              <a:rPr lang="ko" sz="1600">
                <a:solidFill>
                  <a:schemeClr val="dk2"/>
                </a:solidFill>
              </a:rPr>
              <a:t>의 </a:t>
            </a:r>
            <a:r>
              <a:rPr b="1" lang="ko" sz="1600">
                <a:solidFill>
                  <a:schemeClr val="dk1"/>
                </a:solidFill>
              </a:rPr>
              <a:t>비율 차이</a:t>
            </a:r>
            <a:r>
              <a:rPr lang="ko" sz="1600">
                <a:solidFill>
                  <a:schemeClr val="dk2"/>
                </a:solidFill>
              </a:rPr>
              <a:t>. </a:t>
            </a:r>
            <a:br>
              <a:rPr lang="ko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문제 2: </a:t>
            </a:r>
            <a:endParaRPr sz="16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FF00"/>
                </a:solidFill>
              </a:rPr>
              <a:t>나머지 영역</a:t>
            </a:r>
            <a:r>
              <a:rPr lang="ko" sz="1600">
                <a:solidFill>
                  <a:schemeClr val="dk2"/>
                </a:solidFill>
              </a:rPr>
              <a:t> 픽셀의 </a:t>
            </a:r>
            <a:r>
              <a:rPr b="1" lang="ko" sz="1600">
                <a:solidFill>
                  <a:schemeClr val="dk1"/>
                </a:solidFill>
              </a:rPr>
              <a:t>색 </a:t>
            </a:r>
            <a:r>
              <a:rPr b="1" lang="ko" sz="1600">
                <a:solidFill>
                  <a:schemeClr val="dk1"/>
                </a:solidFill>
              </a:rPr>
              <a:t>영역</a:t>
            </a:r>
            <a:r>
              <a:rPr b="1" lang="ko" sz="1600">
                <a:solidFill>
                  <a:schemeClr val="dk1"/>
                </a:solidFill>
              </a:rPr>
              <a:t>에 경향성이 있는지 없는지</a:t>
            </a:r>
            <a:r>
              <a:rPr lang="ko" sz="1600">
                <a:solidFill>
                  <a:schemeClr val="dk2"/>
                </a:solidFill>
              </a:rPr>
              <a:t>에 따른 </a:t>
            </a:r>
            <a:endParaRPr sz="16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980000"/>
                </a:solidFill>
              </a:rPr>
              <a:t>목적 특징 영역</a:t>
            </a:r>
            <a:r>
              <a:rPr lang="ko" sz="1600">
                <a:solidFill>
                  <a:schemeClr val="dk2"/>
                </a:solidFill>
              </a:rPr>
              <a:t> 학습 방해 여부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1324800" y="1183575"/>
            <a:ext cx="534000" cy="42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2312975" y="1175900"/>
            <a:ext cx="534000" cy="5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3281750" y="1175900"/>
            <a:ext cx="534000" cy="46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진행과정에서 마주친 허들</a:t>
            </a:r>
            <a:endParaRPr/>
          </a:p>
        </p:txBody>
      </p:sp>
      <p:sp>
        <p:nvSpPr>
          <p:cNvPr id="350" name="Google Shape;350;p31"/>
          <p:cNvSpPr txBox="1"/>
          <p:nvPr>
            <p:ph idx="1" type="body"/>
          </p:nvPr>
        </p:nvSpPr>
        <p:spPr>
          <a:xfrm>
            <a:off x="1310500" y="1152475"/>
            <a:ext cx="6670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OTX를 통한 자체 AI모델 준비 과정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000"/>
              <a:buAutoNum type="arabicParenBoth"/>
            </a:pPr>
            <a:r>
              <a:rPr lang="ko" sz="3000">
                <a:solidFill>
                  <a:srgbClr val="980000"/>
                </a:solidFill>
              </a:rPr>
              <a:t>기본 동작 알고리즘</a:t>
            </a:r>
            <a:endParaRPr sz="3000">
              <a:solidFill>
                <a:srgbClr val="98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LLAMA2, whisper 모델 inference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원격 실행/종료 제어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Project Management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325" y="1639673"/>
            <a:ext cx="4474251" cy="2514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554" y="1253914"/>
            <a:ext cx="2323196" cy="32856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환경부의 비닐</a:t>
            </a:r>
            <a:r>
              <a:rPr lang="ko" sz="2250"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·</a:t>
            </a:r>
            <a:r>
              <a:rPr lang="ko"/>
              <a:t>투명 페트병 분리배출제 (2020~)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80" y="1239836"/>
            <a:ext cx="2372100" cy="265043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" name="Google Shape;356;p32"/>
          <p:cNvSpPr/>
          <p:nvPr/>
        </p:nvSpPr>
        <p:spPr>
          <a:xfrm>
            <a:off x="5162825" y="1455475"/>
            <a:ext cx="3183300" cy="3296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5288925" y="1836650"/>
            <a:ext cx="2737200" cy="203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detection box 좌표값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detection box 좌표값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detection box 좌표값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detection box 좌표값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detection box 좌표값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detection box 좌표값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</a:t>
            </a:r>
            <a:r>
              <a:rPr lang="ko" sz="800">
                <a:solidFill>
                  <a:srgbClr val="0000FF"/>
                </a:solidFill>
              </a:rPr>
              <a:t>detection box 좌표값</a:t>
            </a:r>
            <a:r>
              <a:rPr lang="ko" sz="800">
                <a:solidFill>
                  <a:schemeClr val="dk1"/>
                </a:solidFill>
              </a:rPr>
              <a:t>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detection box 좌표값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detection box 좌표값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detection box 좌표값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detection box 좌표값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( </a:t>
            </a:r>
            <a:r>
              <a:rPr lang="ko" sz="800">
                <a:solidFill>
                  <a:srgbClr val="980000"/>
                </a:solidFill>
              </a:rPr>
              <a:t>detection box의 예측 accuracy</a:t>
            </a:r>
            <a:r>
              <a:rPr lang="ko" sz="800">
                <a:solidFill>
                  <a:schemeClr val="dk1"/>
                </a:solidFill>
              </a:rPr>
              <a:t>, detection box 좌표값 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…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…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…</a:t>
            </a:r>
            <a:endParaRPr/>
          </a:p>
        </p:txBody>
      </p:sp>
      <p:sp>
        <p:nvSpPr>
          <p:cNvPr id="358" name="Google Shape;35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[Server] 도대체 어떻게 딱 한번만 classification하지?</a:t>
            </a:r>
            <a:endParaRPr/>
          </a:p>
        </p:txBody>
      </p:sp>
      <p:sp>
        <p:nvSpPr>
          <p:cNvPr id="359" name="Google Shape;359;p32"/>
          <p:cNvSpPr txBox="1"/>
          <p:nvPr/>
        </p:nvSpPr>
        <p:spPr>
          <a:xfrm>
            <a:off x="5348825" y="1118300"/>
            <a:ext cx="28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</a:rPr>
              <a:t>2초</a:t>
            </a:r>
            <a:r>
              <a:rPr lang="ko">
                <a:solidFill>
                  <a:schemeClr val="dk1"/>
                </a:solidFill>
              </a:rPr>
              <a:t>동안 실행되는 </a:t>
            </a:r>
            <a:r>
              <a:rPr b="1" lang="ko">
                <a:solidFill>
                  <a:schemeClr val="dk1"/>
                </a:solidFill>
              </a:rPr>
              <a:t>Q스레드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60" name="Google Shape;360;p32"/>
          <p:cNvSpPr txBox="1"/>
          <p:nvPr/>
        </p:nvSpPr>
        <p:spPr>
          <a:xfrm>
            <a:off x="6017775" y="1552000"/>
            <a:ext cx="127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멤버변수 </a:t>
            </a:r>
            <a:r>
              <a:rPr b="1" lang="ko" sz="1100">
                <a:solidFill>
                  <a:schemeClr val="dk1"/>
                </a:solidFill>
              </a:rPr>
              <a:t>list()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61" name="Google Shape;361;p32"/>
          <p:cNvSpPr/>
          <p:nvPr/>
        </p:nvSpPr>
        <p:spPr>
          <a:xfrm>
            <a:off x="5371575" y="2668700"/>
            <a:ext cx="2571900" cy="127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2"/>
          <p:cNvSpPr/>
          <p:nvPr/>
        </p:nvSpPr>
        <p:spPr>
          <a:xfrm>
            <a:off x="5288925" y="4342425"/>
            <a:ext cx="2871300" cy="24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pyqt Signal </a:t>
            </a:r>
            <a:r>
              <a:rPr lang="ko" sz="1200">
                <a:solidFill>
                  <a:srgbClr val="980000"/>
                </a:solidFill>
              </a:rPr>
              <a:t>emit</a:t>
            </a:r>
            <a:r>
              <a:rPr lang="ko" sz="1200"/>
              <a:t>( </a:t>
            </a:r>
            <a:r>
              <a:rPr lang="ko" sz="1200">
                <a:solidFill>
                  <a:srgbClr val="0000FF"/>
                </a:solidFill>
              </a:rPr>
              <a:t>detection box 좌표값</a:t>
            </a:r>
            <a:r>
              <a:rPr lang="ko" sz="1200"/>
              <a:t> )</a:t>
            </a:r>
            <a:endParaRPr sz="1200"/>
          </a:p>
        </p:txBody>
      </p:sp>
      <p:sp>
        <p:nvSpPr>
          <p:cNvPr id="363" name="Google Shape;363;p32"/>
          <p:cNvSpPr/>
          <p:nvPr/>
        </p:nvSpPr>
        <p:spPr>
          <a:xfrm>
            <a:off x="7393225" y="2741375"/>
            <a:ext cx="819550" cy="1563225"/>
          </a:xfrm>
          <a:custGeom>
            <a:rect b="b" l="l" r="r" t="t"/>
            <a:pathLst>
              <a:path extrusionOk="0" h="62529" w="32782">
                <a:moveTo>
                  <a:pt x="22440" y="0"/>
                </a:moveTo>
                <a:cubicBezTo>
                  <a:pt x="24037" y="1933"/>
                  <a:pt x="35761" y="1177"/>
                  <a:pt x="32021" y="11598"/>
                </a:cubicBezTo>
                <a:cubicBezTo>
                  <a:pt x="28281" y="22020"/>
                  <a:pt x="5337" y="54041"/>
                  <a:pt x="0" y="62529"/>
                </a:cubicBezTo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4" name="Google Shape;364;p32"/>
          <p:cNvSpPr txBox="1"/>
          <p:nvPr/>
        </p:nvSpPr>
        <p:spPr>
          <a:xfrm>
            <a:off x="6972650" y="3500638"/>
            <a:ext cx="9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4"/>
                </a:solidFill>
              </a:rPr>
              <a:t>max()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4117588" y="4424375"/>
            <a:ext cx="1119900" cy="107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32"/>
          <p:cNvCxnSpPr/>
          <p:nvPr/>
        </p:nvCxnSpPr>
        <p:spPr>
          <a:xfrm>
            <a:off x="2034725" y="1034150"/>
            <a:ext cx="0" cy="211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7" name="Google Shape;367;p32"/>
          <p:cNvSpPr/>
          <p:nvPr/>
        </p:nvSpPr>
        <p:spPr>
          <a:xfrm>
            <a:off x="3086000" y="1935125"/>
            <a:ext cx="2322000" cy="10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2"/>
          <p:cNvSpPr/>
          <p:nvPr/>
        </p:nvSpPr>
        <p:spPr>
          <a:xfrm>
            <a:off x="1689300" y="4112375"/>
            <a:ext cx="2372100" cy="73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FF"/>
                </a:solidFill>
              </a:rPr>
              <a:t>detection box 좌표값</a:t>
            </a:r>
            <a:r>
              <a:rPr lang="ko" sz="1100"/>
              <a:t>을 바탕으로 </a:t>
            </a:r>
            <a:r>
              <a:rPr lang="ko" sz="1100">
                <a:solidFill>
                  <a:srgbClr val="980000"/>
                </a:solidFill>
              </a:rPr>
              <a:t>crop된 이미지에 대하여 </a:t>
            </a:r>
            <a:r>
              <a:rPr b="1" lang="ko" sz="1100">
                <a:solidFill>
                  <a:srgbClr val="980000"/>
                </a:solidFill>
              </a:rPr>
              <a:t>classification</a:t>
            </a:r>
            <a:r>
              <a:rPr lang="ko" sz="1100">
                <a:solidFill>
                  <a:srgbClr val="980000"/>
                </a:solidFill>
              </a:rPr>
              <a:t>을 수행</a:t>
            </a:r>
            <a:r>
              <a:rPr lang="ko" sz="1100"/>
              <a:t>한후 </a:t>
            </a:r>
            <a:r>
              <a:rPr lang="ko" sz="1100">
                <a:solidFill>
                  <a:srgbClr val="980000"/>
                </a:solidFill>
              </a:rPr>
              <a:t>결과를 클라이언트 프로그램으로 전송</a:t>
            </a:r>
            <a:endParaRPr sz="11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/>
          <p:nvPr/>
        </p:nvSpPr>
        <p:spPr>
          <a:xfrm>
            <a:off x="6902100" y="2511200"/>
            <a:ext cx="1708200" cy="1708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[Client] </a:t>
            </a:r>
            <a:r>
              <a:rPr lang="ko" sz="2022"/>
              <a:t>python threading으로 while True를 여러개 돌리려니 GIL이 문제가 되네</a:t>
            </a:r>
            <a:endParaRPr sz="2022"/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800" y="1408825"/>
            <a:ext cx="2142124" cy="91273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/>
          <p:nvPr/>
        </p:nvSpPr>
        <p:spPr>
          <a:xfrm>
            <a:off x="311700" y="1052650"/>
            <a:ext cx="6092400" cy="832200"/>
          </a:xfrm>
          <a:prstGeom prst="rightArrow">
            <a:avLst>
              <a:gd fmla="val 78377" name="adj1"/>
              <a:gd fmla="val 35787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[ Thread 1 ]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while True: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	</a:t>
            </a:r>
            <a:r>
              <a:rPr b="1" lang="ko" sz="1100"/>
              <a:t>웹캠으로 찍은 영상을 30FPS 속도로 서버로 송신</a:t>
            </a:r>
            <a:endParaRPr b="1" sz="1100"/>
          </a:p>
        </p:txBody>
      </p:sp>
      <p:sp>
        <p:nvSpPr>
          <p:cNvPr id="377" name="Google Shape;377;p33"/>
          <p:cNvSpPr/>
          <p:nvPr/>
        </p:nvSpPr>
        <p:spPr>
          <a:xfrm>
            <a:off x="311700" y="2023400"/>
            <a:ext cx="6092400" cy="832200"/>
          </a:xfrm>
          <a:prstGeom prst="rightArrow">
            <a:avLst>
              <a:gd fmla="val 78377" name="adj1"/>
              <a:gd fmla="val 3578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[ Thread 2 ]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while True: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	서버로부터 제어명령 수신을 대기 </a:t>
            </a:r>
            <a:endParaRPr sz="1100"/>
          </a:p>
        </p:txBody>
      </p:sp>
      <p:sp>
        <p:nvSpPr>
          <p:cNvPr id="378" name="Google Shape;378;p33"/>
          <p:cNvSpPr/>
          <p:nvPr/>
        </p:nvSpPr>
        <p:spPr>
          <a:xfrm>
            <a:off x="311700" y="2994150"/>
            <a:ext cx="6092400" cy="832200"/>
          </a:xfrm>
          <a:prstGeom prst="rightArrow">
            <a:avLst>
              <a:gd fmla="val 78377" name="adj1"/>
              <a:gd fmla="val 3578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[ Thread 3 ]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while True: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	사용자 버튼입력 또는 제어명령을 바탕으로 하드웨어 동작을 실행</a:t>
            </a:r>
            <a:endParaRPr sz="1100"/>
          </a:p>
        </p:txBody>
      </p:sp>
      <p:sp>
        <p:nvSpPr>
          <p:cNvPr id="379" name="Google Shape;379;p33"/>
          <p:cNvSpPr/>
          <p:nvPr/>
        </p:nvSpPr>
        <p:spPr>
          <a:xfrm>
            <a:off x="311700" y="3964900"/>
            <a:ext cx="6092400" cy="832200"/>
          </a:xfrm>
          <a:prstGeom prst="rightArrow">
            <a:avLst>
              <a:gd fmla="val 78377" name="adj1"/>
              <a:gd fmla="val 3578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[ Thread 4 ]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while True: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	</a:t>
            </a:r>
            <a:r>
              <a:rPr lang="ko" sz="1100">
                <a:highlight>
                  <a:srgbClr val="FFF2CC"/>
                </a:highlight>
              </a:rPr>
              <a:t>푸시 버튼</a:t>
            </a:r>
            <a:r>
              <a:rPr lang="ko" sz="1100"/>
              <a:t> 입력을 </a:t>
            </a:r>
            <a:r>
              <a:rPr lang="ko" sz="1100">
                <a:solidFill>
                  <a:srgbClr val="980000"/>
                </a:solidFill>
                <a:highlight>
                  <a:srgbClr val="FFF2CC"/>
                </a:highlight>
              </a:rPr>
              <a:t>Polling</a:t>
            </a:r>
            <a:r>
              <a:rPr lang="ko" sz="1100"/>
              <a:t>으로 처리하여 </a:t>
            </a:r>
            <a:r>
              <a:rPr lang="ko" sz="1100">
                <a:highlight>
                  <a:srgbClr val="FFF2CC"/>
                </a:highlight>
              </a:rPr>
              <a:t>Debouncing</a:t>
            </a:r>
            <a:endParaRPr sz="1100">
              <a:highlight>
                <a:srgbClr val="FFF2CC"/>
              </a:highlight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-714000" y="3512950"/>
            <a:ext cx="8143800" cy="1736100"/>
          </a:xfrm>
          <a:prstGeom prst="mathMultiply">
            <a:avLst>
              <a:gd fmla="val 3515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3"/>
          <p:cNvSpPr txBox="1"/>
          <p:nvPr/>
        </p:nvSpPr>
        <p:spPr>
          <a:xfrm>
            <a:off x="6709800" y="2712650"/>
            <a:ext cx="20928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300">
                <a:solidFill>
                  <a:schemeClr val="dk1"/>
                </a:solidFill>
              </a:rPr>
              <a:t>“</a:t>
            </a:r>
            <a:endParaRPr b="1" i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300">
                <a:solidFill>
                  <a:schemeClr val="dk1"/>
                </a:solidFill>
              </a:rPr>
              <a:t>서버로 송신하는</a:t>
            </a:r>
            <a:endParaRPr b="1" i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300">
                <a:solidFill>
                  <a:srgbClr val="980000"/>
                </a:solidFill>
              </a:rPr>
              <a:t>영상 프레임 30FPS를</a:t>
            </a:r>
            <a:endParaRPr b="1" i="1" sz="1300">
              <a:solidFill>
                <a:srgbClr val="98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300">
                <a:solidFill>
                  <a:srgbClr val="980000"/>
                </a:solidFill>
              </a:rPr>
              <a:t>무조건 사수</a:t>
            </a:r>
            <a:r>
              <a:rPr b="1" i="1" lang="ko" sz="1300">
                <a:solidFill>
                  <a:schemeClr val="dk1"/>
                </a:solidFill>
              </a:rPr>
              <a:t>해야 한다.</a:t>
            </a:r>
            <a:endParaRPr b="1" i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300">
                <a:solidFill>
                  <a:schemeClr val="dk1"/>
                </a:solidFill>
              </a:rPr>
              <a:t>”</a:t>
            </a:r>
            <a:endParaRPr b="1" i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/>
          <p:nvPr>
            <p:ph type="title"/>
          </p:nvPr>
        </p:nvSpPr>
        <p:spPr>
          <a:xfrm>
            <a:off x="311700" y="445025"/>
            <a:ext cx="85206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20">
                <a:solidFill>
                  <a:schemeClr val="dk2"/>
                </a:solidFill>
              </a:rPr>
              <a:t>(</a:t>
            </a:r>
            <a:r>
              <a:rPr lang="ko" sz="1220">
                <a:solidFill>
                  <a:schemeClr val="dk2"/>
                </a:solidFill>
              </a:rPr>
              <a:t>핵심 시나리오 구현에 매우 치명적인 문제이므로,)</a:t>
            </a:r>
            <a:endParaRPr sz="122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20"/>
              <a:t>병렬적으로 작업하던 4명의 팀원을 2/2 pair로 분리하여 즉시 해결방법 탐색</a:t>
            </a:r>
            <a:endParaRPr sz="1920"/>
          </a:p>
        </p:txBody>
      </p:sp>
      <p:sp>
        <p:nvSpPr>
          <p:cNvPr id="387" name="Google Shape;387;p34"/>
          <p:cNvSpPr txBox="1"/>
          <p:nvPr>
            <p:ph idx="1" type="body"/>
          </p:nvPr>
        </p:nvSpPr>
        <p:spPr>
          <a:xfrm>
            <a:off x="311700" y="1215425"/>
            <a:ext cx="4260300" cy="10149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Pair 1: </a:t>
            </a:r>
            <a:r>
              <a:rPr b="1" i="1" lang="ko" sz="1700"/>
              <a:t>권강현, 박도현</a:t>
            </a:r>
            <a:endParaRPr b="1" i="1" sz="1700"/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ko" sz="900">
                <a:solidFill>
                  <a:schemeClr val="dk1"/>
                </a:solidFill>
                <a:highlight>
                  <a:srgbClr val="FFF2CC"/>
                </a:highlight>
              </a:rPr>
              <a:t>기존 python 코드 동작 로직을 개편하는 식</a:t>
            </a:r>
            <a:r>
              <a:rPr lang="ko" sz="900">
                <a:solidFill>
                  <a:schemeClr val="dk1"/>
                </a:solidFill>
              </a:rPr>
              <a:t>으로 다른 해결법 모색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ko" sz="900">
                <a:solidFill>
                  <a:schemeClr val="dk1"/>
                </a:solidFill>
              </a:rPr>
              <a:t>버튼 입력을 </a:t>
            </a:r>
            <a:r>
              <a:rPr lang="ko" sz="900">
                <a:solidFill>
                  <a:srgbClr val="980000"/>
                </a:solidFill>
              </a:rPr>
              <a:t>polling이 아닌 interrupt로 처리</a:t>
            </a:r>
            <a:r>
              <a:rPr lang="ko" sz="900">
                <a:solidFill>
                  <a:schemeClr val="dk1"/>
                </a:solidFill>
              </a:rPr>
              <a:t>하면 된다는 아이디어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88" name="Google Shape;388;p34"/>
          <p:cNvSpPr txBox="1"/>
          <p:nvPr>
            <p:ph idx="1" type="body"/>
          </p:nvPr>
        </p:nvSpPr>
        <p:spPr>
          <a:xfrm>
            <a:off x="4572000" y="1215425"/>
            <a:ext cx="4260300" cy="10149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100"/>
              <a:t>Pair 2: </a:t>
            </a:r>
            <a:r>
              <a:rPr b="1" i="1" lang="ko" sz="1700"/>
              <a:t>우창민, 박용근</a:t>
            </a:r>
            <a:endParaRPr b="1" i="1" sz="1700"/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Char char="-"/>
            </a:pPr>
            <a:r>
              <a:rPr lang="ko" sz="900">
                <a:solidFill>
                  <a:srgbClr val="980000"/>
                </a:solidFill>
              </a:rPr>
              <a:t>가짜 멀티 스레딩 말고 진짜 멀티스레딩</a:t>
            </a:r>
            <a:r>
              <a:rPr lang="ko" sz="900">
                <a:solidFill>
                  <a:schemeClr val="dk1"/>
                </a:solidFill>
              </a:rPr>
              <a:t>을 적용하자는 아이디어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ko" sz="900">
                <a:solidFill>
                  <a:schemeClr val="dk1"/>
                </a:solidFill>
              </a:rPr>
              <a:t>클라이언트 프로그램을 </a:t>
            </a:r>
            <a:r>
              <a:rPr lang="ko" sz="900">
                <a:solidFill>
                  <a:srgbClr val="000000"/>
                </a:solidFill>
                <a:highlight>
                  <a:srgbClr val="FFF2CC"/>
                </a:highlight>
              </a:rPr>
              <a:t>python에서 C언어 계열로 포팅 시도</a:t>
            </a:r>
            <a:endParaRPr sz="900">
              <a:solidFill>
                <a:srgbClr val="000000"/>
              </a:solidFill>
              <a:highlight>
                <a:srgbClr val="FFF2CC"/>
              </a:highlight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79850" y="2375225"/>
            <a:ext cx="3924000" cy="66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80000"/>
                </a:solidFill>
              </a:rPr>
              <a:t>RPi.GPIO 모듈의 add_detect_event() 함수</a:t>
            </a:r>
            <a:r>
              <a:rPr lang="ko" sz="1000"/>
              <a:t>를 통해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80000"/>
                </a:solidFill>
              </a:rPr>
              <a:t>버튼 입력을 interrupt로 구현</a:t>
            </a:r>
            <a:r>
              <a:rPr lang="ko" sz="1000"/>
              <a:t>하고,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핵심 요구조건이었던 영상 프레임 30FPS 방어에 성공.</a:t>
            </a:r>
            <a:endParaRPr sz="1000"/>
          </a:p>
        </p:txBody>
      </p:sp>
      <p:cxnSp>
        <p:nvCxnSpPr>
          <p:cNvPr id="390" name="Google Shape;390;p34"/>
          <p:cNvCxnSpPr>
            <a:stCxn id="389" idx="2"/>
          </p:cNvCxnSpPr>
          <p:nvPr/>
        </p:nvCxnSpPr>
        <p:spPr>
          <a:xfrm>
            <a:off x="2441850" y="3043325"/>
            <a:ext cx="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34"/>
          <p:cNvSpPr txBox="1"/>
          <p:nvPr/>
        </p:nvSpPr>
        <p:spPr>
          <a:xfrm>
            <a:off x="626550" y="3172775"/>
            <a:ext cx="363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버튼을 누르지 않았는데 누른 것으로 인식되는 문제가 발생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reject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479850" y="3661625"/>
            <a:ext cx="3924000" cy="66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버튼 입력 처리방식을 </a:t>
            </a:r>
            <a:r>
              <a:rPr lang="ko" sz="1000">
                <a:solidFill>
                  <a:srgbClr val="980000"/>
                </a:solidFill>
              </a:rPr>
              <a:t>Polling 방식으로 회귀</a:t>
            </a:r>
            <a:r>
              <a:rPr lang="ko" sz="1000"/>
              <a:t>하고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80000"/>
                </a:solidFill>
              </a:rPr>
              <a:t>버튼입력으로 통해 발생해야 동작을</a:t>
            </a:r>
            <a:endParaRPr sz="10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80000"/>
                </a:solidFill>
              </a:rPr>
              <a:t>데몬 스레드로 생성하여 처리</a:t>
            </a:r>
            <a:r>
              <a:rPr lang="ko" sz="1000"/>
              <a:t>하는 것으로 문제 해결</a:t>
            </a:r>
            <a:endParaRPr sz="1000"/>
          </a:p>
        </p:txBody>
      </p:sp>
      <p:cxnSp>
        <p:nvCxnSpPr>
          <p:cNvPr id="393" name="Google Shape;393;p34"/>
          <p:cNvCxnSpPr/>
          <p:nvPr/>
        </p:nvCxnSpPr>
        <p:spPr>
          <a:xfrm>
            <a:off x="2441850" y="4329725"/>
            <a:ext cx="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34"/>
          <p:cNvSpPr txBox="1"/>
          <p:nvPr/>
        </p:nvSpPr>
        <p:spPr>
          <a:xfrm>
            <a:off x="626550" y="4481200"/>
            <a:ext cx="363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테스트 결과 문제가 없는 것으로 판단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000FF"/>
                </a:solidFill>
              </a:rPr>
              <a:t>approve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4740150" y="2375225"/>
            <a:ext cx="3924000" cy="66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가장 핵심이 되는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라즈베리파이 GPIO핀 제어에 필요한 C 라이브러리인 </a:t>
            </a:r>
            <a:r>
              <a:rPr lang="ko" sz="1000">
                <a:solidFill>
                  <a:srgbClr val="980000"/>
                </a:solidFill>
              </a:rPr>
              <a:t>Wiring Pi</a:t>
            </a:r>
            <a:r>
              <a:rPr lang="ko" sz="1000">
                <a:solidFill>
                  <a:schemeClr val="dk1"/>
                </a:solidFill>
              </a:rPr>
              <a:t>가</a:t>
            </a:r>
            <a:r>
              <a:rPr lang="ko" sz="1000">
                <a:solidFill>
                  <a:srgbClr val="980000"/>
                </a:solidFill>
              </a:rPr>
              <a:t> </a:t>
            </a:r>
            <a:endParaRPr sz="10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80000"/>
                </a:solidFill>
              </a:rPr>
              <a:t>deprecated</a:t>
            </a:r>
            <a:r>
              <a:rPr lang="ko" sz="1000">
                <a:solidFill>
                  <a:schemeClr val="dk1"/>
                </a:solidFill>
              </a:rPr>
              <a:t> 되어 난항을 겪음.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96" name="Google Shape;396;p34"/>
          <p:cNvCxnSpPr/>
          <p:nvPr/>
        </p:nvCxnSpPr>
        <p:spPr>
          <a:xfrm>
            <a:off x="6702150" y="3043325"/>
            <a:ext cx="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34"/>
          <p:cNvSpPr txBox="1"/>
          <p:nvPr/>
        </p:nvSpPr>
        <p:spPr>
          <a:xfrm>
            <a:off x="4886850" y="3172775"/>
            <a:ext cx="363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삽질 끝에 제한된 조건에서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C로 GPIO 제어 성공.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98" name="Google Shape;398;p34"/>
          <p:cNvCxnSpPr/>
          <p:nvPr/>
        </p:nvCxnSpPr>
        <p:spPr>
          <a:xfrm>
            <a:off x="2441850" y="4922875"/>
            <a:ext cx="0" cy="2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34"/>
          <p:cNvSpPr/>
          <p:nvPr/>
        </p:nvSpPr>
        <p:spPr>
          <a:xfrm>
            <a:off x="2441850" y="3661625"/>
            <a:ext cx="4260402" cy="1336300"/>
          </a:xfrm>
          <a:custGeom>
            <a:rect b="b" l="l" r="r" t="t"/>
            <a:pathLst>
              <a:path extrusionOk="0" h="53452" w="170946">
                <a:moveTo>
                  <a:pt x="170946" y="0"/>
                </a:moveTo>
                <a:cubicBezTo>
                  <a:pt x="163382" y="5421"/>
                  <a:pt x="150985" y="24289"/>
                  <a:pt x="125562" y="32525"/>
                </a:cubicBezTo>
                <a:cubicBezTo>
                  <a:pt x="100139" y="40761"/>
                  <a:pt x="39333" y="45930"/>
                  <a:pt x="18406" y="49418"/>
                </a:cubicBezTo>
                <a:cubicBezTo>
                  <a:pt x="-2521" y="52906"/>
                  <a:pt x="3068" y="52780"/>
                  <a:pt x="0" y="534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진행과정에서 마주친 허들</a:t>
            </a:r>
            <a:endParaRPr/>
          </a:p>
        </p:txBody>
      </p:sp>
      <p:sp>
        <p:nvSpPr>
          <p:cNvPr id="405" name="Google Shape;405;p35"/>
          <p:cNvSpPr txBox="1"/>
          <p:nvPr>
            <p:ph idx="1" type="body"/>
          </p:nvPr>
        </p:nvSpPr>
        <p:spPr>
          <a:xfrm>
            <a:off x="1310500" y="1152475"/>
            <a:ext cx="6670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OTX를 통한 자체 AI모델 준비 과정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기본 동작 알고리즘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000"/>
              <a:buAutoNum type="arabicParenBoth"/>
            </a:pPr>
            <a:r>
              <a:rPr lang="ko" sz="3000">
                <a:solidFill>
                  <a:srgbClr val="980000"/>
                </a:solidFill>
              </a:rPr>
              <a:t>LLAMA2, whisper 모델 inference</a:t>
            </a:r>
            <a:endParaRPr sz="3000">
              <a:solidFill>
                <a:srgbClr val="98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원격 실행/종료 제어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Project Management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/>
          <p:nvPr/>
        </p:nvSpPr>
        <p:spPr>
          <a:xfrm>
            <a:off x="3582475" y="1096000"/>
            <a:ext cx="1299600" cy="24093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120">
                <a:highlight>
                  <a:srgbClr val="D9EAD3"/>
                </a:highlight>
              </a:rPr>
              <a:t>‘한국어 사용 설명서.pdf’</a:t>
            </a:r>
            <a:r>
              <a:rPr lang="ko" sz="2120"/>
              <a:t>에 대해 </a:t>
            </a:r>
            <a:r>
              <a:rPr lang="ko" sz="2120">
                <a:highlight>
                  <a:srgbClr val="E6B8AF"/>
                </a:highlight>
              </a:rPr>
              <a:t>text embedding</a:t>
            </a:r>
            <a:r>
              <a:rPr lang="ko" sz="2120"/>
              <a:t>이 되지 않는 문제…</a:t>
            </a:r>
            <a:endParaRPr sz="2120"/>
          </a:p>
        </p:txBody>
      </p:sp>
      <p:sp>
        <p:nvSpPr>
          <p:cNvPr id="412" name="Google Shape;412;p36"/>
          <p:cNvSpPr/>
          <p:nvPr/>
        </p:nvSpPr>
        <p:spPr>
          <a:xfrm>
            <a:off x="3804650" y="2308825"/>
            <a:ext cx="838800" cy="1035000"/>
          </a:xfrm>
          <a:prstGeom prst="foldedCorner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자체 제작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사용 설명서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.pdf</a:t>
            </a:r>
            <a:endParaRPr sz="1000"/>
          </a:p>
        </p:txBody>
      </p:sp>
      <p:pic>
        <p:nvPicPr>
          <p:cNvPr id="413" name="Google Shape;413;p36"/>
          <p:cNvPicPr preferRelativeResize="0"/>
          <p:nvPr/>
        </p:nvPicPr>
        <p:blipFill rotWithShape="1">
          <a:blip r:embed="rId3">
            <a:alphaModFix/>
          </a:blip>
          <a:srcRect b="35847" l="58514" r="1756" t="28638"/>
          <a:stretch/>
        </p:blipFill>
        <p:spPr>
          <a:xfrm>
            <a:off x="3733263" y="1256249"/>
            <a:ext cx="981526" cy="49351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4" name="Google Shape;414;p36"/>
          <p:cNvPicPr preferRelativeResize="0"/>
          <p:nvPr/>
        </p:nvPicPr>
        <p:blipFill rotWithShape="1">
          <a:blip r:embed="rId4">
            <a:alphaModFix/>
          </a:blip>
          <a:srcRect b="9941" l="5441" r="25325" t="23025"/>
          <a:stretch/>
        </p:blipFill>
        <p:spPr>
          <a:xfrm>
            <a:off x="1972113" y="1244088"/>
            <a:ext cx="981518" cy="495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5" name="Google Shape;415;p36"/>
          <p:cNvPicPr preferRelativeResize="0"/>
          <p:nvPr/>
        </p:nvPicPr>
        <p:blipFill rotWithShape="1">
          <a:blip r:embed="rId5">
            <a:alphaModFix/>
          </a:blip>
          <a:srcRect b="5199" l="25750" r="30011" t="49901"/>
          <a:stretch/>
        </p:blipFill>
        <p:spPr>
          <a:xfrm>
            <a:off x="311700" y="1798780"/>
            <a:ext cx="896301" cy="90967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6"/>
          <p:cNvSpPr/>
          <p:nvPr/>
        </p:nvSpPr>
        <p:spPr>
          <a:xfrm>
            <a:off x="581025" y="1256250"/>
            <a:ext cx="1046100" cy="495600"/>
          </a:xfrm>
          <a:prstGeom prst="wedgeRoundRectCallout">
            <a:avLst>
              <a:gd fmla="val 1571" name="adj1"/>
              <a:gd fmla="val 85072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사용 가능한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모델 알려줘.</a:t>
            </a:r>
            <a:endParaRPr sz="1100"/>
          </a:p>
        </p:txBody>
      </p:sp>
      <p:pic>
        <p:nvPicPr>
          <p:cNvPr id="417" name="Google Shape;4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5575" y="1288916"/>
            <a:ext cx="1179948" cy="4956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8" name="Google Shape;41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9613" y="3745511"/>
            <a:ext cx="896300" cy="89627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/>
          <p:nvPr/>
        </p:nvSpPr>
        <p:spPr>
          <a:xfrm>
            <a:off x="7430888" y="3068100"/>
            <a:ext cx="1320600" cy="641700"/>
          </a:xfrm>
          <a:prstGeom prst="wedgeRoundRectCallout">
            <a:avLst>
              <a:gd fmla="val 1206" name="adj1"/>
              <a:gd fmla="val 76679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페트병 모델과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유리병 모델이 사용 가능합니다.</a:t>
            </a:r>
            <a:endParaRPr sz="1100"/>
          </a:p>
        </p:txBody>
      </p:sp>
      <p:cxnSp>
        <p:nvCxnSpPr>
          <p:cNvPr id="420" name="Google Shape;420;p36"/>
          <p:cNvCxnSpPr>
            <a:stCxn id="416" idx="3"/>
            <a:endCxn id="414" idx="1"/>
          </p:cNvCxnSpPr>
          <p:nvPr/>
        </p:nvCxnSpPr>
        <p:spPr>
          <a:xfrm flipH="1" rot="10800000">
            <a:off x="1627125" y="1491750"/>
            <a:ext cx="3450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36"/>
          <p:cNvSpPr txBox="1"/>
          <p:nvPr/>
        </p:nvSpPr>
        <p:spPr>
          <a:xfrm>
            <a:off x="1802572" y="2166400"/>
            <a:ext cx="132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“사용 가능한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모델 알려줘”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22" name="Google Shape;422;p36"/>
          <p:cNvSpPr txBox="1"/>
          <p:nvPr/>
        </p:nvSpPr>
        <p:spPr>
          <a:xfrm>
            <a:off x="1652725" y="2940700"/>
            <a:ext cx="162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“please tell me models that can be used.”</a:t>
            </a:r>
            <a:endParaRPr b="1" sz="1000">
              <a:solidFill>
                <a:schemeClr val="dk2"/>
              </a:solidFill>
            </a:endParaRPr>
          </a:p>
        </p:txBody>
      </p:sp>
      <p:cxnSp>
        <p:nvCxnSpPr>
          <p:cNvPr id="423" name="Google Shape;423;p36"/>
          <p:cNvCxnSpPr>
            <a:stCxn id="414" idx="2"/>
            <a:endCxn id="421" idx="0"/>
          </p:cNvCxnSpPr>
          <p:nvPr/>
        </p:nvCxnSpPr>
        <p:spPr>
          <a:xfrm>
            <a:off x="2462872" y="1739688"/>
            <a:ext cx="0" cy="4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36"/>
          <p:cNvCxnSpPr>
            <a:stCxn id="421" idx="2"/>
            <a:endCxn id="422" idx="0"/>
          </p:cNvCxnSpPr>
          <p:nvPr/>
        </p:nvCxnSpPr>
        <p:spPr>
          <a:xfrm>
            <a:off x="2462872" y="2689600"/>
            <a:ext cx="0" cy="2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36"/>
          <p:cNvCxnSpPr>
            <a:stCxn id="422" idx="3"/>
            <a:endCxn id="413" idx="1"/>
          </p:cNvCxnSpPr>
          <p:nvPr/>
        </p:nvCxnSpPr>
        <p:spPr>
          <a:xfrm flipH="1" rot="10800000">
            <a:off x="3273025" y="1503100"/>
            <a:ext cx="460200" cy="1683900"/>
          </a:xfrm>
          <a:prstGeom prst="curvedConnector3">
            <a:avLst>
              <a:gd fmla="val 256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36"/>
          <p:cNvCxnSpPr>
            <a:stCxn id="413" idx="2"/>
            <a:endCxn id="412" idx="0"/>
          </p:cNvCxnSpPr>
          <p:nvPr/>
        </p:nvCxnSpPr>
        <p:spPr>
          <a:xfrm>
            <a:off x="4224026" y="1749766"/>
            <a:ext cx="0" cy="55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36"/>
          <p:cNvSpPr txBox="1"/>
          <p:nvPr/>
        </p:nvSpPr>
        <p:spPr>
          <a:xfrm>
            <a:off x="3246175" y="3793450"/>
            <a:ext cx="197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“You can use the plastic bottle label classification model and the glass bottle iron lid classification model ”</a:t>
            </a:r>
            <a:endParaRPr b="1" sz="1000">
              <a:solidFill>
                <a:schemeClr val="dk2"/>
              </a:solidFill>
            </a:endParaRPr>
          </a:p>
        </p:txBody>
      </p:sp>
      <p:cxnSp>
        <p:nvCxnSpPr>
          <p:cNvPr id="428" name="Google Shape;428;p36"/>
          <p:cNvCxnSpPr>
            <a:stCxn id="412" idx="2"/>
            <a:endCxn id="427" idx="0"/>
          </p:cNvCxnSpPr>
          <p:nvPr/>
        </p:nvCxnSpPr>
        <p:spPr>
          <a:xfrm>
            <a:off x="4224050" y="3343825"/>
            <a:ext cx="8100" cy="4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9" name="Google Shape;42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9175" y="1244100"/>
            <a:ext cx="1179950" cy="5852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30" name="Google Shape;430;p36"/>
          <p:cNvCxnSpPr>
            <a:stCxn id="427" idx="3"/>
            <a:endCxn id="429" idx="1"/>
          </p:cNvCxnSpPr>
          <p:nvPr/>
        </p:nvCxnSpPr>
        <p:spPr>
          <a:xfrm flipH="1" rot="10800000">
            <a:off x="5218375" y="1536850"/>
            <a:ext cx="420900" cy="2656800"/>
          </a:xfrm>
          <a:prstGeom prst="curvedConnector3">
            <a:avLst>
              <a:gd fmla="val 93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36"/>
          <p:cNvSpPr txBox="1"/>
          <p:nvPr/>
        </p:nvSpPr>
        <p:spPr>
          <a:xfrm>
            <a:off x="5516200" y="2225400"/>
            <a:ext cx="1425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“페트병 분류 모델과 유리병 분류 모델이 사용 가능합니다.”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432" name="Google Shape;432;p36"/>
          <p:cNvCxnSpPr>
            <a:stCxn id="429" idx="2"/>
            <a:endCxn id="431" idx="0"/>
          </p:cNvCxnSpPr>
          <p:nvPr/>
        </p:nvCxnSpPr>
        <p:spPr>
          <a:xfrm>
            <a:off x="6229150" y="1829350"/>
            <a:ext cx="0" cy="3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36"/>
          <p:cNvCxnSpPr>
            <a:stCxn id="431" idx="3"/>
            <a:endCxn id="417" idx="1"/>
          </p:cNvCxnSpPr>
          <p:nvPr/>
        </p:nvCxnSpPr>
        <p:spPr>
          <a:xfrm flipH="1" rot="10800000">
            <a:off x="6942100" y="1536750"/>
            <a:ext cx="443400" cy="10350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6"/>
          <p:cNvCxnSpPr>
            <a:stCxn id="417" idx="2"/>
          </p:cNvCxnSpPr>
          <p:nvPr/>
        </p:nvCxnSpPr>
        <p:spPr>
          <a:xfrm>
            <a:off x="7975549" y="1784516"/>
            <a:ext cx="0" cy="12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RTX4060 VRAM 8GB가 부족하다…</a:t>
            </a:r>
            <a:endParaRPr/>
          </a:p>
        </p:txBody>
      </p:sp>
      <p:grpSp>
        <p:nvGrpSpPr>
          <p:cNvPr id="440" name="Google Shape;440;p37"/>
          <p:cNvGrpSpPr/>
          <p:nvPr/>
        </p:nvGrpSpPr>
        <p:grpSpPr>
          <a:xfrm>
            <a:off x="4479975" y="1928150"/>
            <a:ext cx="1287150" cy="2854825"/>
            <a:chOff x="206925" y="1928150"/>
            <a:chExt cx="1287150" cy="2854825"/>
          </a:xfrm>
        </p:grpSpPr>
        <p:sp>
          <p:nvSpPr>
            <p:cNvPr id="441" name="Google Shape;441;p37"/>
            <p:cNvSpPr/>
            <p:nvPr/>
          </p:nvSpPr>
          <p:spPr>
            <a:xfrm>
              <a:off x="664125" y="2162175"/>
              <a:ext cx="745500" cy="215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7"/>
            <p:cNvSpPr txBox="1"/>
            <p:nvPr/>
          </p:nvSpPr>
          <p:spPr>
            <a:xfrm>
              <a:off x="579675" y="4321275"/>
              <a:ext cx="91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</a:rPr>
                <a:t>VRAM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443" name="Google Shape;443;p37"/>
            <p:cNvSpPr txBox="1"/>
            <p:nvPr/>
          </p:nvSpPr>
          <p:spPr>
            <a:xfrm>
              <a:off x="206925" y="4076700"/>
              <a:ext cx="45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</a:rPr>
                <a:t>0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444" name="Google Shape;444;p37"/>
            <p:cNvSpPr txBox="1"/>
            <p:nvPr/>
          </p:nvSpPr>
          <p:spPr>
            <a:xfrm>
              <a:off x="206925" y="1928150"/>
              <a:ext cx="45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</a:rPr>
                <a:t>8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445" name="Google Shape;445;p37"/>
          <p:cNvGrpSpPr/>
          <p:nvPr/>
        </p:nvGrpSpPr>
        <p:grpSpPr>
          <a:xfrm>
            <a:off x="382175" y="1928150"/>
            <a:ext cx="1287150" cy="2854825"/>
            <a:chOff x="206925" y="1928150"/>
            <a:chExt cx="1287150" cy="2854825"/>
          </a:xfrm>
        </p:grpSpPr>
        <p:sp>
          <p:nvSpPr>
            <p:cNvPr id="446" name="Google Shape;446;p37"/>
            <p:cNvSpPr/>
            <p:nvPr/>
          </p:nvSpPr>
          <p:spPr>
            <a:xfrm>
              <a:off x="664125" y="2162175"/>
              <a:ext cx="745500" cy="215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 txBox="1"/>
            <p:nvPr/>
          </p:nvSpPr>
          <p:spPr>
            <a:xfrm>
              <a:off x="579675" y="4321275"/>
              <a:ext cx="91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</a:rPr>
                <a:t>VRAM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448" name="Google Shape;448;p37"/>
            <p:cNvSpPr txBox="1"/>
            <p:nvPr/>
          </p:nvSpPr>
          <p:spPr>
            <a:xfrm>
              <a:off x="206925" y="4076700"/>
              <a:ext cx="45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</a:rPr>
                <a:t>0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449" name="Google Shape;449;p37"/>
            <p:cNvSpPr txBox="1"/>
            <p:nvPr/>
          </p:nvSpPr>
          <p:spPr>
            <a:xfrm>
              <a:off x="206925" y="1928150"/>
              <a:ext cx="45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</a:rPr>
                <a:t>8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450" name="Google Shape;450;p37"/>
          <p:cNvSpPr/>
          <p:nvPr/>
        </p:nvSpPr>
        <p:spPr>
          <a:xfrm>
            <a:off x="853425" y="2971800"/>
            <a:ext cx="723900" cy="134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whisper</a:t>
            </a:r>
            <a:endParaRPr sz="1200"/>
          </a:p>
        </p:txBody>
      </p:sp>
      <p:grpSp>
        <p:nvGrpSpPr>
          <p:cNvPr id="451" name="Google Shape;451;p37"/>
          <p:cNvGrpSpPr/>
          <p:nvPr/>
        </p:nvGrpSpPr>
        <p:grpSpPr>
          <a:xfrm>
            <a:off x="2239700" y="1928150"/>
            <a:ext cx="1287150" cy="2854825"/>
            <a:chOff x="206925" y="1928150"/>
            <a:chExt cx="1287150" cy="2854825"/>
          </a:xfrm>
        </p:grpSpPr>
        <p:sp>
          <p:nvSpPr>
            <p:cNvPr id="452" name="Google Shape;452;p37"/>
            <p:cNvSpPr/>
            <p:nvPr/>
          </p:nvSpPr>
          <p:spPr>
            <a:xfrm>
              <a:off x="664125" y="2162175"/>
              <a:ext cx="745500" cy="215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 txBox="1"/>
            <p:nvPr/>
          </p:nvSpPr>
          <p:spPr>
            <a:xfrm>
              <a:off x="579675" y="4321275"/>
              <a:ext cx="914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</a:rPr>
                <a:t>VRAM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454" name="Google Shape;454;p37"/>
            <p:cNvSpPr txBox="1"/>
            <p:nvPr/>
          </p:nvSpPr>
          <p:spPr>
            <a:xfrm>
              <a:off x="206925" y="4076700"/>
              <a:ext cx="45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</a:rPr>
                <a:t>0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455" name="Google Shape;455;p37"/>
            <p:cNvSpPr txBox="1"/>
            <p:nvPr/>
          </p:nvSpPr>
          <p:spPr>
            <a:xfrm>
              <a:off x="206925" y="1928150"/>
              <a:ext cx="45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</a:rPr>
                <a:t>8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456" name="Google Shape;456;p37"/>
          <p:cNvSpPr/>
          <p:nvPr/>
        </p:nvSpPr>
        <p:spPr>
          <a:xfrm>
            <a:off x="2712700" y="2468875"/>
            <a:ext cx="716700" cy="1843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LLAMA2</a:t>
            </a:r>
            <a:endParaRPr sz="1100"/>
          </a:p>
        </p:txBody>
      </p:sp>
      <p:sp>
        <p:nvSpPr>
          <p:cNvPr id="457" name="Google Shape;457;p37"/>
          <p:cNvSpPr/>
          <p:nvPr/>
        </p:nvSpPr>
        <p:spPr>
          <a:xfrm>
            <a:off x="4952975" y="2971800"/>
            <a:ext cx="723900" cy="134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whisper</a:t>
            </a:r>
            <a:endParaRPr sz="1200"/>
          </a:p>
        </p:txBody>
      </p:sp>
      <p:sp>
        <p:nvSpPr>
          <p:cNvPr id="458" name="Google Shape;458;p37"/>
          <p:cNvSpPr/>
          <p:nvPr/>
        </p:nvSpPr>
        <p:spPr>
          <a:xfrm>
            <a:off x="4952975" y="1128000"/>
            <a:ext cx="723900" cy="1843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LLAMA2</a:t>
            </a:r>
            <a:endParaRPr sz="1100"/>
          </a:p>
        </p:txBody>
      </p:sp>
      <p:sp>
        <p:nvSpPr>
          <p:cNvPr id="459" name="Google Shape;459;p37"/>
          <p:cNvSpPr/>
          <p:nvPr/>
        </p:nvSpPr>
        <p:spPr>
          <a:xfrm>
            <a:off x="5767125" y="1973575"/>
            <a:ext cx="495288" cy="381024"/>
          </a:xfrm>
          <a:prstGeom prst="irregularSeal1">
            <a:avLst/>
          </a:prstGeom>
          <a:solidFill>
            <a:srgbClr val="E6B8AF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7"/>
          <p:cNvSpPr txBox="1"/>
          <p:nvPr/>
        </p:nvSpPr>
        <p:spPr>
          <a:xfrm>
            <a:off x="6262425" y="1933238"/>
            <a:ext cx="198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980000"/>
                </a:solidFill>
              </a:rPr>
              <a:t>out of memory !!!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461" name="Google Shape;461;p37"/>
          <p:cNvSpPr/>
          <p:nvPr/>
        </p:nvSpPr>
        <p:spPr>
          <a:xfrm>
            <a:off x="6363225" y="2751900"/>
            <a:ext cx="1780800" cy="1780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LLAMA2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inferencing을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980000"/>
                </a:solidFill>
              </a:rPr>
              <a:t>API</a:t>
            </a:r>
            <a:r>
              <a:rPr lang="ko" sz="1300"/>
              <a:t> key를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받아와서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돌리자…</a:t>
            </a:r>
            <a:endParaRPr sz="1300"/>
          </a:p>
        </p:txBody>
      </p:sp>
      <p:cxnSp>
        <p:nvCxnSpPr>
          <p:cNvPr id="462" name="Google Shape;462;p37"/>
          <p:cNvCxnSpPr>
            <a:stCxn id="460" idx="2"/>
            <a:endCxn id="461" idx="0"/>
          </p:cNvCxnSpPr>
          <p:nvPr/>
        </p:nvCxnSpPr>
        <p:spPr>
          <a:xfrm>
            <a:off x="7253625" y="2394938"/>
            <a:ext cx="0" cy="3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37"/>
          <p:cNvSpPr/>
          <p:nvPr/>
        </p:nvSpPr>
        <p:spPr>
          <a:xfrm>
            <a:off x="5696875" y="1127899"/>
            <a:ext cx="984800" cy="496550"/>
          </a:xfrm>
          <a:custGeom>
            <a:rect b="b" l="l" r="r" t="t"/>
            <a:pathLst>
              <a:path extrusionOk="0" h="19862" w="39392">
                <a:moveTo>
                  <a:pt x="0" y="19862"/>
                </a:moveTo>
                <a:cubicBezTo>
                  <a:pt x="3247" y="16847"/>
                  <a:pt x="7360" y="12691"/>
                  <a:pt x="11705" y="13560"/>
                </a:cubicBezTo>
                <a:cubicBezTo>
                  <a:pt x="13624" y="13944"/>
                  <a:pt x="16239" y="17128"/>
                  <a:pt x="14856" y="18512"/>
                </a:cubicBezTo>
                <a:cubicBezTo>
                  <a:pt x="12051" y="21319"/>
                  <a:pt x="9457" y="10302"/>
                  <a:pt x="11705" y="7032"/>
                </a:cubicBezTo>
                <a:cubicBezTo>
                  <a:pt x="17097" y="-811"/>
                  <a:pt x="29874" y="54"/>
                  <a:pt x="39392" y="5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4" name="Google Shape;464;p37"/>
          <p:cNvSpPr txBox="1"/>
          <p:nvPr/>
        </p:nvSpPr>
        <p:spPr>
          <a:xfrm>
            <a:off x="348425" y="2802600"/>
            <a:ext cx="5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80000"/>
                </a:solidFill>
              </a:rPr>
              <a:t>5GB</a:t>
            </a:r>
            <a:endParaRPr sz="1200">
              <a:solidFill>
                <a:srgbClr val="980000"/>
              </a:solidFill>
            </a:endParaRPr>
          </a:p>
        </p:txBody>
      </p:sp>
      <p:sp>
        <p:nvSpPr>
          <p:cNvPr id="465" name="Google Shape;465;p37"/>
          <p:cNvSpPr txBox="1"/>
          <p:nvPr/>
        </p:nvSpPr>
        <p:spPr>
          <a:xfrm>
            <a:off x="2217175" y="2268425"/>
            <a:ext cx="5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80000"/>
                </a:solidFill>
              </a:rPr>
              <a:t>7</a:t>
            </a:r>
            <a:r>
              <a:rPr lang="ko" sz="1200">
                <a:solidFill>
                  <a:srgbClr val="980000"/>
                </a:solidFill>
              </a:rPr>
              <a:t>GB</a:t>
            </a:r>
            <a:endParaRPr sz="12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진행과정에서 마주친 허들</a:t>
            </a:r>
            <a:endParaRPr/>
          </a:p>
        </p:txBody>
      </p:sp>
      <p:sp>
        <p:nvSpPr>
          <p:cNvPr id="471" name="Google Shape;471;p38"/>
          <p:cNvSpPr txBox="1"/>
          <p:nvPr>
            <p:ph idx="1" type="body"/>
          </p:nvPr>
        </p:nvSpPr>
        <p:spPr>
          <a:xfrm>
            <a:off x="1310500" y="1152475"/>
            <a:ext cx="6670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OTX를 통한 자체 AI모델 준비 과정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기본 동작 알고리즘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LLAMA2, whisper 모델 inference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000"/>
              <a:buAutoNum type="arabicParenBoth"/>
            </a:pPr>
            <a:r>
              <a:rPr lang="ko" sz="3000">
                <a:solidFill>
                  <a:srgbClr val="980000"/>
                </a:solidFill>
              </a:rPr>
              <a:t>원격 실행/종료 제어</a:t>
            </a:r>
            <a:endParaRPr sz="3000">
              <a:solidFill>
                <a:srgbClr val="98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Project Management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라즈베리파이 systemd에 service 등록</a:t>
            </a:r>
            <a:endParaRPr/>
          </a:p>
        </p:txBody>
      </p:sp>
      <p:sp>
        <p:nvSpPr>
          <p:cNvPr id="477" name="Google Shape;477;p39"/>
          <p:cNvSpPr/>
          <p:nvPr/>
        </p:nvSpPr>
        <p:spPr>
          <a:xfrm>
            <a:off x="3889150" y="1304875"/>
            <a:ext cx="4916400" cy="34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9"/>
          <p:cNvSpPr/>
          <p:nvPr/>
        </p:nvSpPr>
        <p:spPr>
          <a:xfrm>
            <a:off x="5546800" y="1138625"/>
            <a:ext cx="16011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라즈베리파이 머신</a:t>
            </a:r>
            <a:endParaRPr sz="1300"/>
          </a:p>
        </p:txBody>
      </p:sp>
      <p:sp>
        <p:nvSpPr>
          <p:cNvPr id="479" name="Google Shape;479;p39"/>
          <p:cNvSpPr/>
          <p:nvPr/>
        </p:nvSpPr>
        <p:spPr>
          <a:xfrm>
            <a:off x="4026025" y="2944775"/>
            <a:ext cx="1199400" cy="636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listen_launch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_cmd.py</a:t>
            </a:r>
            <a:endParaRPr sz="1300"/>
          </a:p>
        </p:txBody>
      </p:sp>
      <p:pic>
        <p:nvPicPr>
          <p:cNvPr id="480" name="Google Shape;4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612" y="1516688"/>
            <a:ext cx="4743475" cy="12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9"/>
          <p:cNvSpPr/>
          <p:nvPr/>
        </p:nvSpPr>
        <p:spPr>
          <a:xfrm>
            <a:off x="6523925" y="2944775"/>
            <a:ext cx="2144700" cy="1575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B4A7D6"/>
                </a:highlight>
              </a:rPr>
              <a:t>원격 실행/종료</a:t>
            </a:r>
            <a:br>
              <a:rPr lang="ko">
                <a:highlight>
                  <a:srgbClr val="B4A7D6"/>
                </a:highlight>
              </a:rPr>
            </a:br>
            <a:endParaRPr>
              <a:highlight>
                <a:srgbClr val="B4A7D6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클라이언트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프로그램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main.py</a:t>
            </a:r>
            <a:endParaRPr/>
          </a:p>
        </p:txBody>
      </p:sp>
      <p:sp>
        <p:nvSpPr>
          <p:cNvPr id="482" name="Google Shape;482;p39"/>
          <p:cNvSpPr/>
          <p:nvPr/>
        </p:nvSpPr>
        <p:spPr>
          <a:xfrm>
            <a:off x="5833600" y="1606675"/>
            <a:ext cx="1027500" cy="10275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부팅 후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자동</a:t>
            </a:r>
            <a:r>
              <a:rPr lang="ko" sz="1200"/>
              <a:t> 실행</a:t>
            </a:r>
            <a:endParaRPr sz="1200"/>
          </a:p>
        </p:txBody>
      </p:sp>
      <p:sp>
        <p:nvSpPr>
          <p:cNvPr id="483" name="Google Shape;483;p39"/>
          <p:cNvSpPr/>
          <p:nvPr/>
        </p:nvSpPr>
        <p:spPr>
          <a:xfrm>
            <a:off x="311700" y="1305000"/>
            <a:ext cx="2757900" cy="34164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890100" y="1138625"/>
            <a:ext cx="1601100" cy="3279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데스크탑 머신</a:t>
            </a:r>
            <a:endParaRPr sz="1300"/>
          </a:p>
        </p:txBody>
      </p:sp>
      <p:sp>
        <p:nvSpPr>
          <p:cNvPr id="485" name="Google Shape;485;p39"/>
          <p:cNvSpPr/>
          <p:nvPr/>
        </p:nvSpPr>
        <p:spPr>
          <a:xfrm>
            <a:off x="792450" y="2931725"/>
            <a:ext cx="1796400" cy="1588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프로그램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main.py</a:t>
            </a: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5606625" y="2944775"/>
            <a:ext cx="536100" cy="5361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7" name="Google Shape;487;p39"/>
          <p:cNvSpPr txBox="1"/>
          <p:nvPr/>
        </p:nvSpPr>
        <p:spPr>
          <a:xfrm>
            <a:off x="5535375" y="2981975"/>
            <a:ext cx="67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쉘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스크립트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488" name="Google Shape;488;p39"/>
          <p:cNvSpPr/>
          <p:nvPr/>
        </p:nvSpPr>
        <p:spPr>
          <a:xfrm>
            <a:off x="2646500" y="3209525"/>
            <a:ext cx="1329000" cy="10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9"/>
          <p:cNvSpPr/>
          <p:nvPr/>
        </p:nvSpPr>
        <p:spPr>
          <a:xfrm>
            <a:off x="5257688" y="3209525"/>
            <a:ext cx="309600" cy="10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9"/>
          <p:cNvSpPr/>
          <p:nvPr/>
        </p:nvSpPr>
        <p:spPr>
          <a:xfrm>
            <a:off x="6178513" y="3209525"/>
            <a:ext cx="309600" cy="10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9"/>
          <p:cNvSpPr/>
          <p:nvPr/>
        </p:nvSpPr>
        <p:spPr>
          <a:xfrm>
            <a:off x="2646500" y="4200275"/>
            <a:ext cx="3841500" cy="10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9"/>
          <p:cNvSpPr txBox="1"/>
          <p:nvPr/>
        </p:nvSpPr>
        <p:spPr>
          <a:xfrm>
            <a:off x="2948000" y="2931725"/>
            <a:ext cx="102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highlight>
                  <a:srgbClr val="6D9EEB"/>
                </a:highlight>
              </a:rPr>
              <a:t>실행명령</a:t>
            </a:r>
            <a:endParaRPr sz="1300">
              <a:solidFill>
                <a:schemeClr val="lt1"/>
              </a:solidFill>
              <a:highlight>
                <a:srgbClr val="6D9EEB"/>
              </a:highlight>
            </a:endParaRPr>
          </a:p>
        </p:txBody>
      </p:sp>
      <p:sp>
        <p:nvSpPr>
          <p:cNvPr id="493" name="Google Shape;493;p39"/>
          <p:cNvSpPr txBox="1"/>
          <p:nvPr/>
        </p:nvSpPr>
        <p:spPr>
          <a:xfrm>
            <a:off x="2948000" y="3922475"/>
            <a:ext cx="102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highlight>
                  <a:srgbClr val="E06666"/>
                </a:highlight>
              </a:rPr>
              <a:t>종료</a:t>
            </a:r>
            <a:r>
              <a:rPr lang="ko" sz="1300">
                <a:solidFill>
                  <a:schemeClr val="lt1"/>
                </a:solidFill>
                <a:highlight>
                  <a:srgbClr val="E06666"/>
                </a:highlight>
              </a:rPr>
              <a:t>명령</a:t>
            </a:r>
            <a:endParaRPr sz="1300">
              <a:solidFill>
                <a:schemeClr val="lt1"/>
              </a:solidFill>
              <a:highlight>
                <a:srgbClr val="E06666"/>
              </a:highlight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2948000" y="3209513"/>
            <a:ext cx="102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highlight>
                  <a:srgbClr val="6D9EEB"/>
                </a:highlight>
              </a:rPr>
              <a:t>:9999</a:t>
            </a:r>
            <a:endParaRPr sz="1300">
              <a:solidFill>
                <a:schemeClr val="lt1"/>
              </a:solidFill>
              <a:highlight>
                <a:srgbClr val="6D9EEB"/>
              </a:highlight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2948000" y="4200275"/>
            <a:ext cx="102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highlight>
                  <a:srgbClr val="E06666"/>
                </a:highlight>
              </a:rPr>
              <a:t>:6666</a:t>
            </a:r>
            <a:endParaRPr sz="1300">
              <a:solidFill>
                <a:schemeClr val="lt1"/>
              </a:solidFill>
              <a:highlight>
                <a:srgbClr val="E06666"/>
              </a:highlight>
            </a:endParaRPr>
          </a:p>
        </p:txBody>
      </p:sp>
      <p:sp>
        <p:nvSpPr>
          <p:cNvPr id="496" name="Google Shape;496;p39"/>
          <p:cNvSpPr/>
          <p:nvPr/>
        </p:nvSpPr>
        <p:spPr>
          <a:xfrm rot="8332208">
            <a:off x="5160859" y="2631833"/>
            <a:ext cx="807732" cy="1067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>
            <a:off x="1132450" y="1606675"/>
            <a:ext cx="1027500" cy="10275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관리자</a:t>
            </a:r>
            <a:r>
              <a:rPr b="1" lang="ko" sz="1200"/>
              <a:t>직접</a:t>
            </a:r>
            <a:r>
              <a:rPr lang="ko" sz="1200"/>
              <a:t> 실행</a:t>
            </a:r>
            <a:endParaRPr sz="1200"/>
          </a:p>
        </p:txBody>
      </p:sp>
      <p:sp>
        <p:nvSpPr>
          <p:cNvPr id="498" name="Google Shape;498;p39"/>
          <p:cNvSpPr/>
          <p:nvPr/>
        </p:nvSpPr>
        <p:spPr>
          <a:xfrm rot="5400000">
            <a:off x="1520650" y="2729400"/>
            <a:ext cx="251100" cy="10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"/>
          <p:cNvSpPr/>
          <p:nvPr/>
        </p:nvSpPr>
        <p:spPr>
          <a:xfrm>
            <a:off x="6425700" y="3050475"/>
            <a:ext cx="1708200" cy="17082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0"/>
          <p:cNvSpPr/>
          <p:nvPr/>
        </p:nvSpPr>
        <p:spPr>
          <a:xfrm>
            <a:off x="6425700" y="1017725"/>
            <a:ext cx="1708200" cy="1708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근데 안된다.</a:t>
            </a:r>
            <a:endParaRPr/>
          </a:p>
        </p:txBody>
      </p:sp>
      <p:pic>
        <p:nvPicPr>
          <p:cNvPr id="506" name="Google Shape;5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88" y="1668475"/>
            <a:ext cx="4425024" cy="24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0"/>
          <p:cNvSpPr txBox="1"/>
          <p:nvPr/>
        </p:nvSpPr>
        <p:spPr>
          <a:xfrm>
            <a:off x="2375950" y="2203725"/>
            <a:ext cx="1128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0">
                <a:solidFill>
                  <a:srgbClr val="0000FF"/>
                </a:solidFill>
              </a:rPr>
              <a:t>?</a:t>
            </a:r>
            <a:endParaRPr b="1" sz="10000">
              <a:solidFill>
                <a:srgbClr val="0000FF"/>
              </a:solidFill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6031800" y="1286975"/>
            <a:ext cx="2496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“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우선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실행은 된거야 ?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”</a:t>
            </a:r>
            <a:endParaRPr b="1" i="1" sz="1600">
              <a:solidFill>
                <a:schemeClr val="dk1"/>
              </a:solidFill>
            </a:endParaRPr>
          </a:p>
        </p:txBody>
      </p:sp>
      <p:sp>
        <p:nvSpPr>
          <p:cNvPr id="509" name="Google Shape;509;p40"/>
          <p:cNvSpPr txBox="1"/>
          <p:nvPr/>
        </p:nvSpPr>
        <p:spPr>
          <a:xfrm>
            <a:off x="6031800" y="3073425"/>
            <a:ext cx="249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“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아니면 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실행은 됐는데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예외가 나서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죽은거야 ?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”</a:t>
            </a:r>
            <a:endParaRPr b="1" i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/>
          <p:nvPr/>
        </p:nvSpPr>
        <p:spPr>
          <a:xfrm>
            <a:off x="5872175" y="228600"/>
            <a:ext cx="2953200" cy="456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2404550" y="228600"/>
            <a:ext cx="2953200" cy="4560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528" y="3868916"/>
            <a:ext cx="2732498" cy="56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812" y="348551"/>
            <a:ext cx="2116056" cy="14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1"/>
          <p:cNvSpPr/>
          <p:nvPr/>
        </p:nvSpPr>
        <p:spPr>
          <a:xfrm>
            <a:off x="393900" y="228600"/>
            <a:ext cx="1708200" cy="1708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1"/>
          <p:cNvSpPr txBox="1"/>
          <p:nvPr/>
        </p:nvSpPr>
        <p:spPr>
          <a:xfrm>
            <a:off x="0" y="497850"/>
            <a:ext cx="2496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“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우선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실행은 된거야 ?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”</a:t>
            </a:r>
            <a:endParaRPr b="1" i="1" sz="1600">
              <a:solidFill>
                <a:schemeClr val="dk1"/>
              </a:solidFill>
            </a:endParaRPr>
          </a:p>
        </p:txBody>
      </p:sp>
      <p:pic>
        <p:nvPicPr>
          <p:cNvPr id="520" name="Google Shape;520;p41"/>
          <p:cNvPicPr preferRelativeResize="0"/>
          <p:nvPr/>
        </p:nvPicPr>
        <p:blipFill rotWithShape="1">
          <a:blip r:embed="rId5">
            <a:alphaModFix/>
          </a:blip>
          <a:srcRect b="0" l="269" r="0" t="0"/>
          <a:stretch/>
        </p:blipFill>
        <p:spPr>
          <a:xfrm>
            <a:off x="2703649" y="1829387"/>
            <a:ext cx="2331195" cy="19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895" y="3868916"/>
            <a:ext cx="2732498" cy="56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229" y="332676"/>
            <a:ext cx="2116056" cy="141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613" y="2933701"/>
            <a:ext cx="702374" cy="700899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41"/>
          <p:cNvSpPr txBox="1"/>
          <p:nvPr/>
        </p:nvSpPr>
        <p:spPr>
          <a:xfrm>
            <a:off x="743700" y="2417100"/>
            <a:ext cx="856200" cy="4617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$ htop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633900" y="3689500"/>
            <a:ext cx="1075800" cy="461700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$ netstat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6" name="Google Shape;526;p41"/>
          <p:cNvSpPr/>
          <p:nvPr/>
        </p:nvSpPr>
        <p:spPr>
          <a:xfrm>
            <a:off x="3068700" y="4595850"/>
            <a:ext cx="1601100" cy="3279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데스크탑 머신</a:t>
            </a:r>
            <a:endParaRPr/>
          </a:p>
        </p:txBody>
      </p:sp>
      <p:sp>
        <p:nvSpPr>
          <p:cNvPr id="527" name="Google Shape;527;p41"/>
          <p:cNvSpPr/>
          <p:nvPr/>
        </p:nvSpPr>
        <p:spPr>
          <a:xfrm>
            <a:off x="6548288" y="4595850"/>
            <a:ext cx="16011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라즈베리파이 머신</a:t>
            </a:r>
            <a:endParaRPr/>
          </a:p>
        </p:txBody>
      </p:sp>
      <p:pic>
        <p:nvPicPr>
          <p:cNvPr id="528" name="Google Shape;528;p41"/>
          <p:cNvPicPr preferRelativeResize="0"/>
          <p:nvPr/>
        </p:nvPicPr>
        <p:blipFill rotWithShape="1">
          <a:blip r:embed="rId5">
            <a:alphaModFix/>
          </a:blip>
          <a:srcRect b="0" l="269" r="0" t="0"/>
          <a:stretch/>
        </p:blipFill>
        <p:spPr>
          <a:xfrm>
            <a:off x="6183249" y="1837337"/>
            <a:ext cx="2331195" cy="19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우리가 발견한 현실(1)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29629" l="12751" r="15124" t="33577"/>
          <a:stretch/>
        </p:blipFill>
        <p:spPr>
          <a:xfrm>
            <a:off x="6408425" y="2305328"/>
            <a:ext cx="2423875" cy="12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35650"/>
            <a:ext cx="2322225" cy="15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14878" l="20481" r="19418" t="13728"/>
          <a:stretch/>
        </p:blipFill>
        <p:spPr>
          <a:xfrm>
            <a:off x="3141432" y="1314675"/>
            <a:ext cx="951367" cy="119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14878" l="20481" r="19418" t="13728"/>
          <a:stretch/>
        </p:blipFill>
        <p:spPr>
          <a:xfrm>
            <a:off x="3141432" y="2884175"/>
            <a:ext cx="951367" cy="119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14878" l="26914" r="23773" t="13728"/>
          <a:stretch/>
        </p:blipFill>
        <p:spPr>
          <a:xfrm>
            <a:off x="5201050" y="1798925"/>
            <a:ext cx="1207376" cy="18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093172" y="1965975"/>
            <a:ext cx="104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465A4"/>
                </a:solidFill>
              </a:rPr>
              <a:t>라벨 제거된</a:t>
            </a:r>
            <a:endParaRPr b="1" sz="1000">
              <a:solidFill>
                <a:srgbClr val="3465A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3465A4"/>
                </a:solidFill>
              </a:rPr>
              <a:t>투명페트병</a:t>
            </a:r>
            <a:endParaRPr b="1" sz="1000">
              <a:solidFill>
                <a:srgbClr val="3465A4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093172" y="3513625"/>
            <a:ext cx="104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80000"/>
                </a:solidFill>
              </a:rPr>
              <a:t>기타</a:t>
            </a:r>
            <a:endParaRPr b="1" sz="10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80000"/>
                </a:solidFill>
              </a:rPr>
              <a:t>페트병</a:t>
            </a:r>
            <a:endParaRPr b="1" sz="1000">
              <a:solidFill>
                <a:srgbClr val="980000"/>
              </a:solidFill>
            </a:endParaRPr>
          </a:p>
        </p:txBody>
      </p:sp>
      <p:cxnSp>
        <p:nvCxnSpPr>
          <p:cNvPr id="76" name="Google Shape;76;p15"/>
          <p:cNvCxnSpPr>
            <a:stCxn id="70" idx="3"/>
            <a:endCxn id="74" idx="1"/>
          </p:cNvCxnSpPr>
          <p:nvPr/>
        </p:nvCxnSpPr>
        <p:spPr>
          <a:xfrm flipH="1" rot="10800000">
            <a:off x="2633925" y="2212287"/>
            <a:ext cx="459300" cy="7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5"/>
          <p:cNvCxnSpPr>
            <a:stCxn id="70" idx="3"/>
            <a:endCxn id="75" idx="1"/>
          </p:cNvCxnSpPr>
          <p:nvPr/>
        </p:nvCxnSpPr>
        <p:spPr>
          <a:xfrm>
            <a:off x="2633925" y="2922087"/>
            <a:ext cx="45930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5"/>
          <p:cNvSpPr txBox="1"/>
          <p:nvPr/>
        </p:nvSpPr>
        <p:spPr>
          <a:xfrm>
            <a:off x="2688850" y="2660475"/>
            <a:ext cx="56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9900"/>
                </a:solidFill>
              </a:rPr>
              <a:t>분리</a:t>
            </a:r>
            <a:endParaRPr b="1" sz="11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9900"/>
                </a:solidFill>
              </a:rPr>
              <a:t>배출</a:t>
            </a:r>
            <a:endParaRPr b="1" sz="1100">
              <a:solidFill>
                <a:srgbClr val="FF9900"/>
              </a:solidFill>
            </a:endParaRPr>
          </a:p>
        </p:txBody>
      </p:sp>
      <p:cxnSp>
        <p:nvCxnSpPr>
          <p:cNvPr id="79" name="Google Shape;79;p15"/>
          <p:cNvCxnSpPr/>
          <p:nvPr/>
        </p:nvCxnSpPr>
        <p:spPr>
          <a:xfrm>
            <a:off x="4617725" y="1310650"/>
            <a:ext cx="0" cy="30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>
            <a:stCxn id="74" idx="3"/>
            <a:endCxn id="73" idx="1"/>
          </p:cNvCxnSpPr>
          <p:nvPr/>
        </p:nvCxnSpPr>
        <p:spPr>
          <a:xfrm>
            <a:off x="4141072" y="2212275"/>
            <a:ext cx="1059900" cy="5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>
            <a:stCxn id="75" idx="3"/>
            <a:endCxn id="73" idx="1"/>
          </p:cNvCxnSpPr>
          <p:nvPr/>
        </p:nvCxnSpPr>
        <p:spPr>
          <a:xfrm flipH="1" rot="10800000">
            <a:off x="4141072" y="2724025"/>
            <a:ext cx="1059900" cy="10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5"/>
          <p:cNvSpPr txBox="1"/>
          <p:nvPr/>
        </p:nvSpPr>
        <p:spPr>
          <a:xfrm>
            <a:off x="5280747" y="2785875"/>
            <a:ext cx="10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다시 섞인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페트병</a:t>
            </a:r>
            <a:endParaRPr b="1"/>
          </a:p>
        </p:txBody>
      </p:sp>
      <p:sp>
        <p:nvSpPr>
          <p:cNvPr id="83" name="Google Shape;83;p15"/>
          <p:cNvSpPr txBox="1"/>
          <p:nvPr/>
        </p:nvSpPr>
        <p:spPr>
          <a:xfrm>
            <a:off x="4648687" y="2571750"/>
            <a:ext cx="52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9900"/>
                </a:solidFill>
              </a:rPr>
              <a:t>혼합</a:t>
            </a:r>
            <a:endParaRPr b="1" sz="1100">
              <a:solidFill>
                <a:srgbClr val="FF9900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977125" y="812000"/>
            <a:ext cx="193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3000">
                <a:solidFill>
                  <a:srgbClr val="666666"/>
                </a:solidFill>
              </a:rPr>
              <a:t>“ ????? ”</a:t>
            </a:r>
            <a:endParaRPr i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"/>
          <p:cNvSpPr/>
          <p:nvPr/>
        </p:nvSpPr>
        <p:spPr>
          <a:xfrm>
            <a:off x="393900" y="228600"/>
            <a:ext cx="1708200" cy="17082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2"/>
          <p:cNvSpPr txBox="1"/>
          <p:nvPr/>
        </p:nvSpPr>
        <p:spPr>
          <a:xfrm>
            <a:off x="0" y="251550"/>
            <a:ext cx="249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“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아니면 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실행은 됐는데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예외가 나서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죽은거야 ?</a:t>
            </a:r>
            <a:endParaRPr b="1" i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600">
                <a:solidFill>
                  <a:schemeClr val="dk1"/>
                </a:solidFill>
              </a:rPr>
              <a:t>”</a:t>
            </a:r>
            <a:endParaRPr b="1" i="1" sz="1600">
              <a:solidFill>
                <a:schemeClr val="dk1"/>
              </a:solidFill>
            </a:endParaRPr>
          </a:p>
        </p:txBody>
      </p:sp>
      <p:graphicFrame>
        <p:nvGraphicFramePr>
          <p:cNvPr id="535" name="Google Shape;535;p42"/>
          <p:cNvGraphicFramePr/>
          <p:nvPr/>
        </p:nvGraphicFramePr>
        <p:xfrm>
          <a:off x="3065575" y="68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{7C74CD05-1BF6-49E2-82AC-CA314D5423AF}</a:tableStyleId>
              </a:tblPr>
              <a:tblGrid>
                <a:gridCol w="2360650"/>
                <a:gridCol w="2331350"/>
              </a:tblGrid>
              <a:tr h="51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클라이언트 프로그램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실행 권한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PyAudio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2CC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녹음 모듈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작동여부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980000"/>
                          </a:solidFill>
                        </a:rPr>
                        <a:t>super user (root)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980000"/>
                          </a:solidFill>
                        </a:rPr>
                        <a:t>X</a:t>
                      </a:r>
                      <a:endParaRPr b="1"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0000FF"/>
                          </a:solidFill>
                        </a:rPr>
                        <a:t>regular user (non-root)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0000FF"/>
                          </a:solidFill>
                        </a:rPr>
                        <a:t>O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6" name="Google Shape;536;p42"/>
          <p:cNvSpPr txBox="1"/>
          <p:nvPr/>
        </p:nvSpPr>
        <p:spPr>
          <a:xfrm>
            <a:off x="1311150" y="2805525"/>
            <a:ext cx="382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실행권한 (</a:t>
            </a:r>
            <a:r>
              <a:rPr lang="ko">
                <a:solidFill>
                  <a:srgbClr val="980000"/>
                </a:solidFill>
              </a:rPr>
              <a:t>root</a:t>
            </a:r>
            <a:r>
              <a:rPr lang="ko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rgbClr val="980000"/>
                </a:solidFill>
              </a:rPr>
              <a:t>/etc/systemd/system/ … </a:t>
            </a:r>
            <a:endParaRPr sz="2000">
              <a:solidFill>
                <a:srgbClr val="980000"/>
              </a:solidFill>
            </a:endParaRPr>
          </a:p>
        </p:txBody>
      </p:sp>
      <p:sp>
        <p:nvSpPr>
          <p:cNvPr id="537" name="Google Shape;537;p42"/>
          <p:cNvSpPr txBox="1"/>
          <p:nvPr/>
        </p:nvSpPr>
        <p:spPr>
          <a:xfrm>
            <a:off x="543825" y="3918725"/>
            <a:ext cx="382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실행권한 (</a:t>
            </a:r>
            <a:r>
              <a:rPr lang="ko">
                <a:solidFill>
                  <a:srgbClr val="0000FF"/>
                </a:solidFill>
              </a:rPr>
              <a:t>user</a:t>
            </a:r>
            <a:r>
              <a:rPr lang="ko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FF"/>
                </a:solidFill>
              </a:rPr>
              <a:t>/home/.config/systemd/user/ …</a:t>
            </a:r>
            <a:endParaRPr sz="2000">
              <a:solidFill>
                <a:srgbClr val="0000FF"/>
              </a:solidFill>
            </a:endParaRPr>
          </a:p>
        </p:txBody>
      </p:sp>
      <p:pic>
        <p:nvPicPr>
          <p:cNvPr id="538" name="Google Shape;5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5" y="3873835"/>
            <a:ext cx="3826825" cy="9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2"/>
          <p:cNvSpPr/>
          <p:nvPr/>
        </p:nvSpPr>
        <p:spPr>
          <a:xfrm>
            <a:off x="4571988" y="2672475"/>
            <a:ext cx="3826800" cy="97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0" name="Google Shape;540;p42"/>
          <p:cNvCxnSpPr/>
          <p:nvPr/>
        </p:nvCxnSpPr>
        <p:spPr>
          <a:xfrm>
            <a:off x="6485400" y="3175225"/>
            <a:ext cx="0" cy="6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진행과정에서 마주친 허들</a:t>
            </a:r>
            <a:endParaRPr/>
          </a:p>
        </p:txBody>
      </p:sp>
      <p:sp>
        <p:nvSpPr>
          <p:cNvPr id="546" name="Google Shape;546;p43"/>
          <p:cNvSpPr txBox="1"/>
          <p:nvPr>
            <p:ph idx="1" type="body"/>
          </p:nvPr>
        </p:nvSpPr>
        <p:spPr>
          <a:xfrm>
            <a:off x="1310500" y="1152475"/>
            <a:ext cx="6670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OTX를 통한 자체 AI모델 준비 과정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기본 동작 알고리즘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LLAMA2, whisper 모델 inference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ko"/>
              <a:t>원격 실행/종료 제어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000"/>
              <a:buAutoNum type="arabicParenBoth"/>
            </a:pPr>
            <a:r>
              <a:rPr lang="ko" sz="3000">
                <a:solidFill>
                  <a:srgbClr val="980000"/>
                </a:solidFill>
              </a:rPr>
              <a:t>Project Management</a:t>
            </a:r>
            <a:endParaRPr sz="3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"/>
          <p:cNvSpPr/>
          <p:nvPr/>
        </p:nvSpPr>
        <p:spPr>
          <a:xfrm>
            <a:off x="4776150" y="1603700"/>
            <a:ext cx="3495300" cy="2462400"/>
          </a:xfrm>
          <a:prstGeom prst="ellipse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020"/>
              <a:t>클라이언트 프로그램 디버깅 환경이 HW에 tight하게 묶여 있는 문제</a:t>
            </a:r>
            <a:endParaRPr sz="2020"/>
          </a:p>
        </p:txBody>
      </p:sp>
      <p:pic>
        <p:nvPicPr>
          <p:cNvPr id="553" name="Google Shape;5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50" y="3845356"/>
            <a:ext cx="694419" cy="694419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4" name="Google Shape;5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302" y="3845356"/>
            <a:ext cx="694419" cy="694419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5" name="Google Shape;5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467" y="3845356"/>
            <a:ext cx="694419" cy="694419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6" name="Google Shape;5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619" y="3845356"/>
            <a:ext cx="694419" cy="694419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7" name="Google Shape;5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825" y="1253200"/>
            <a:ext cx="2393550" cy="1795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44"/>
          <p:cNvCxnSpPr>
            <a:stCxn id="553" idx="0"/>
            <a:endCxn id="557" idx="2"/>
          </p:cNvCxnSpPr>
          <p:nvPr/>
        </p:nvCxnSpPr>
        <p:spPr>
          <a:xfrm flipH="1" rot="10800000">
            <a:off x="1155360" y="3048256"/>
            <a:ext cx="1326300" cy="7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44"/>
          <p:cNvCxnSpPr>
            <a:stCxn id="554" idx="0"/>
            <a:endCxn id="557" idx="2"/>
          </p:cNvCxnSpPr>
          <p:nvPr/>
        </p:nvCxnSpPr>
        <p:spPr>
          <a:xfrm flipH="1" rot="10800000">
            <a:off x="2039512" y="3048256"/>
            <a:ext cx="442200" cy="7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44"/>
          <p:cNvCxnSpPr>
            <a:stCxn id="555" idx="0"/>
            <a:endCxn id="557" idx="2"/>
          </p:cNvCxnSpPr>
          <p:nvPr/>
        </p:nvCxnSpPr>
        <p:spPr>
          <a:xfrm rot="10800000">
            <a:off x="2481476" y="3048256"/>
            <a:ext cx="442200" cy="7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p44"/>
          <p:cNvCxnSpPr>
            <a:stCxn id="556" idx="0"/>
            <a:endCxn id="557" idx="2"/>
          </p:cNvCxnSpPr>
          <p:nvPr/>
        </p:nvCxnSpPr>
        <p:spPr>
          <a:xfrm rot="10800000">
            <a:off x="2481528" y="3048256"/>
            <a:ext cx="1326300" cy="7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p44"/>
          <p:cNvSpPr txBox="1"/>
          <p:nvPr/>
        </p:nvSpPr>
        <p:spPr>
          <a:xfrm>
            <a:off x="4748550" y="1911350"/>
            <a:ext cx="3550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chemeClr val="dk2"/>
                </a:solidFill>
              </a:rPr>
              <a:t>“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chemeClr val="dk2"/>
                </a:solidFill>
              </a:rPr>
              <a:t>서로 다른 팀원이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chemeClr val="dk2"/>
                </a:solidFill>
              </a:rPr>
              <a:t>클라이언트 프로그램에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chemeClr val="dk2"/>
                </a:solidFill>
              </a:rPr>
              <a:t>변경사항을 적용할 때마다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2"/>
                </a:solidFill>
              </a:rPr>
              <a:t>commit author</a:t>
            </a:r>
            <a:r>
              <a:rPr i="1" lang="ko" sz="1800">
                <a:solidFill>
                  <a:schemeClr val="dk2"/>
                </a:solidFill>
              </a:rPr>
              <a:t>를 바꿔줄 필요성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ko" sz="1800">
                <a:solidFill>
                  <a:schemeClr val="dk2"/>
                </a:solidFill>
              </a:rPr>
              <a:t>”</a:t>
            </a:r>
            <a:endParaRPr i="1" sz="1800">
              <a:solidFill>
                <a:schemeClr val="dk2"/>
              </a:solidFill>
            </a:endParaRPr>
          </a:p>
        </p:txBody>
      </p:sp>
      <p:sp>
        <p:nvSpPr>
          <p:cNvPr id="563" name="Google Shape;563;p44"/>
          <p:cNvSpPr txBox="1"/>
          <p:nvPr/>
        </p:nvSpPr>
        <p:spPr>
          <a:xfrm>
            <a:off x="934263" y="4539775"/>
            <a:ext cx="44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80000"/>
                </a:solidFill>
              </a:rPr>
              <a:t>A</a:t>
            </a:r>
            <a:endParaRPr b="1" sz="1800">
              <a:solidFill>
                <a:srgbClr val="980000"/>
              </a:solidFill>
            </a:endParaRPr>
          </a:p>
        </p:txBody>
      </p:sp>
      <p:sp>
        <p:nvSpPr>
          <p:cNvPr id="564" name="Google Shape;564;p44"/>
          <p:cNvSpPr txBox="1"/>
          <p:nvPr/>
        </p:nvSpPr>
        <p:spPr>
          <a:xfrm>
            <a:off x="1818413" y="4539775"/>
            <a:ext cx="44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9900"/>
                </a:solidFill>
              </a:rPr>
              <a:t>B</a:t>
            </a:r>
            <a:endParaRPr b="1" sz="1800">
              <a:solidFill>
                <a:srgbClr val="FF9900"/>
              </a:solidFill>
            </a:endParaRPr>
          </a:p>
        </p:txBody>
      </p:sp>
      <p:sp>
        <p:nvSpPr>
          <p:cNvPr id="565" name="Google Shape;565;p44"/>
          <p:cNvSpPr txBox="1"/>
          <p:nvPr/>
        </p:nvSpPr>
        <p:spPr>
          <a:xfrm>
            <a:off x="2702563" y="4539775"/>
            <a:ext cx="44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38761D"/>
                </a:solidFill>
              </a:rPr>
              <a:t>C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566" name="Google Shape;566;p44"/>
          <p:cNvSpPr txBox="1"/>
          <p:nvPr/>
        </p:nvSpPr>
        <p:spPr>
          <a:xfrm>
            <a:off x="3586713" y="4539775"/>
            <a:ext cx="44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900FF"/>
                </a:solidFill>
              </a:rPr>
              <a:t>D</a:t>
            </a:r>
            <a:endParaRPr b="1" sz="18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"/>
          <p:cNvSpPr/>
          <p:nvPr/>
        </p:nvSpPr>
        <p:spPr>
          <a:xfrm>
            <a:off x="3683125" y="3319950"/>
            <a:ext cx="4711200" cy="914100"/>
          </a:xfrm>
          <a:prstGeom prst="roundRect">
            <a:avLst>
              <a:gd fmla="val 50000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5"/>
          <p:cNvSpPr/>
          <p:nvPr/>
        </p:nvSpPr>
        <p:spPr>
          <a:xfrm>
            <a:off x="442975" y="1217562"/>
            <a:ext cx="7897500" cy="1861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github CLI와 쉘 스크립트의 조합</a:t>
            </a:r>
            <a:endParaRPr/>
          </a:p>
        </p:txBody>
      </p:sp>
      <p:pic>
        <p:nvPicPr>
          <p:cNvPr id="574" name="Google Shape;5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163" y="1941250"/>
            <a:ext cx="3619500" cy="85725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5" name="Google Shape;5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763" y="1794375"/>
            <a:ext cx="3619500" cy="85725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6" name="Google Shape;57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013" y="1648375"/>
            <a:ext cx="3619500" cy="85725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7" name="Google Shape;57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3513" y="1498425"/>
            <a:ext cx="3619500" cy="85725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8" name="Google Shape;57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338" y="1498425"/>
            <a:ext cx="2166800" cy="13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78500" y="3625575"/>
            <a:ext cx="1448475" cy="7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5"/>
          <p:cNvSpPr txBox="1"/>
          <p:nvPr/>
        </p:nvSpPr>
        <p:spPr>
          <a:xfrm>
            <a:off x="3506575" y="3319950"/>
            <a:ext cx="5064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직접 쉘 스크립트를 작성하여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ssh로 </a:t>
            </a:r>
            <a:r>
              <a:rPr b="1" lang="ko" sz="1600">
                <a:solidFill>
                  <a:schemeClr val="dk2"/>
                </a:solidFill>
              </a:rPr>
              <a:t>github authentication</a:t>
            </a:r>
            <a:r>
              <a:rPr lang="ko" sz="1600">
                <a:solidFill>
                  <a:schemeClr val="dk2"/>
                </a:solidFill>
              </a:rPr>
              <a:t>을 변경하는 것보다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00FF"/>
                </a:solidFill>
              </a:rPr>
              <a:t>압도적인 편리함</a:t>
            </a:r>
            <a:r>
              <a:rPr lang="ko" sz="1600">
                <a:solidFill>
                  <a:schemeClr val="dk2"/>
                </a:solidFill>
              </a:rPr>
              <a:t>을 제공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600">
                <a:solidFill>
                  <a:schemeClr val="dk2"/>
                </a:solidFill>
              </a:rPr>
              <a:t>“ but… </a:t>
            </a:r>
            <a:r>
              <a:rPr i="1" lang="ko" sz="1600">
                <a:solidFill>
                  <a:srgbClr val="980000"/>
                </a:solidFill>
              </a:rPr>
              <a:t>플랫폼 종속성</a:t>
            </a:r>
            <a:r>
              <a:rPr i="1" lang="ko" sz="1600">
                <a:solidFill>
                  <a:schemeClr val="dk2"/>
                </a:solidFill>
              </a:rPr>
              <a:t> 문제 ”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581" name="Google Shape;581;p45"/>
          <p:cNvSpPr/>
          <p:nvPr/>
        </p:nvSpPr>
        <p:spPr>
          <a:xfrm>
            <a:off x="3826000" y="1941250"/>
            <a:ext cx="1242300" cy="183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>
            <a:off x="2283275" y="2123750"/>
            <a:ext cx="1576850" cy="1494850"/>
          </a:xfrm>
          <a:custGeom>
            <a:rect b="b" l="l" r="r" t="t"/>
            <a:pathLst>
              <a:path extrusionOk="0" h="59794" w="63074">
                <a:moveTo>
                  <a:pt x="63074" y="0"/>
                </a:moveTo>
                <a:cubicBezTo>
                  <a:pt x="61312" y="6745"/>
                  <a:pt x="61160" y="32753"/>
                  <a:pt x="52501" y="40470"/>
                </a:cubicBezTo>
                <a:cubicBezTo>
                  <a:pt x="43842" y="48187"/>
                  <a:pt x="19870" y="43083"/>
                  <a:pt x="11120" y="46304"/>
                </a:cubicBezTo>
                <a:cubicBezTo>
                  <a:pt x="2370" y="49525"/>
                  <a:pt x="1853" y="57546"/>
                  <a:pt x="0" y="59794"/>
                </a:cubicBezTo>
              </a:path>
            </a:pathLst>
          </a:cu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6"/>
          <p:cNvSpPr/>
          <p:nvPr/>
        </p:nvSpPr>
        <p:spPr>
          <a:xfrm>
            <a:off x="625925" y="2801225"/>
            <a:ext cx="3274500" cy="2059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중구난방 코딩 스타일</a:t>
            </a: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625925" y="1532975"/>
            <a:ext cx="1424100" cy="7530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권강현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python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스타일</a:t>
            </a: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2476475" y="1478675"/>
            <a:ext cx="1424100" cy="807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우창민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python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스타일</a:t>
            </a: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760150" y="314587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760150" y="340242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760150" y="393622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760150" y="367277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760150" y="444932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760150" y="418587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6"/>
          <p:cNvSpPr/>
          <p:nvPr/>
        </p:nvSpPr>
        <p:spPr>
          <a:xfrm>
            <a:off x="1217325" y="340932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1217325" y="314587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6"/>
          <p:cNvSpPr/>
          <p:nvPr/>
        </p:nvSpPr>
        <p:spPr>
          <a:xfrm>
            <a:off x="1217325" y="392242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1217325" y="365897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1217325" y="417207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/>
          <p:nvPr/>
        </p:nvSpPr>
        <p:spPr>
          <a:xfrm>
            <a:off x="1217325" y="442862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6"/>
          <p:cNvSpPr/>
          <p:nvPr/>
        </p:nvSpPr>
        <p:spPr>
          <a:xfrm>
            <a:off x="2131675" y="340932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6"/>
          <p:cNvSpPr/>
          <p:nvPr/>
        </p:nvSpPr>
        <p:spPr>
          <a:xfrm>
            <a:off x="2131675" y="314587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6"/>
          <p:cNvSpPr/>
          <p:nvPr/>
        </p:nvSpPr>
        <p:spPr>
          <a:xfrm>
            <a:off x="2131675" y="392242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2131675" y="365897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2131675" y="417207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2131675" y="442862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6"/>
          <p:cNvSpPr/>
          <p:nvPr/>
        </p:nvSpPr>
        <p:spPr>
          <a:xfrm>
            <a:off x="1674500" y="314587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/>
          <p:nvPr/>
        </p:nvSpPr>
        <p:spPr>
          <a:xfrm>
            <a:off x="1674500" y="340242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1674500" y="393622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1674500" y="367277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1674500" y="4449325"/>
            <a:ext cx="363900" cy="1923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1674500" y="4185875"/>
            <a:ext cx="363900" cy="2061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" name="Google Shape;615;p46"/>
          <p:cNvCxnSpPr>
            <a:stCxn id="589" idx="1"/>
          </p:cNvCxnSpPr>
          <p:nvPr/>
        </p:nvCxnSpPr>
        <p:spPr>
          <a:xfrm>
            <a:off x="1337975" y="2285975"/>
            <a:ext cx="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6" name="Google Shape;616;p46"/>
          <p:cNvCxnSpPr>
            <a:stCxn id="590" idx="1"/>
          </p:cNvCxnSpPr>
          <p:nvPr/>
        </p:nvCxnSpPr>
        <p:spPr>
          <a:xfrm>
            <a:off x="3188525" y="2285975"/>
            <a:ext cx="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p46"/>
          <p:cNvSpPr/>
          <p:nvPr/>
        </p:nvSpPr>
        <p:spPr>
          <a:xfrm>
            <a:off x="5051075" y="359125"/>
            <a:ext cx="1424100" cy="753000"/>
          </a:xfrm>
          <a:prstGeom prst="snip2SameRect">
            <a:avLst>
              <a:gd fmla="val 33742" name="adj1"/>
              <a:gd fmla="val 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권강현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python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스타일</a:t>
            </a: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6901625" y="304825"/>
            <a:ext cx="1424100" cy="807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우창민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python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 스타일</a:t>
            </a: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5058213" y="2801225"/>
            <a:ext cx="3274500" cy="2059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6"/>
          <p:cNvSpPr txBox="1"/>
          <p:nvPr/>
        </p:nvSpPr>
        <p:spPr>
          <a:xfrm rot="5400000">
            <a:off x="2954375" y="3703625"/>
            <a:ext cx="22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github repository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621" name="Google Shape;621;p46"/>
          <p:cNvSpPr txBox="1"/>
          <p:nvPr/>
        </p:nvSpPr>
        <p:spPr>
          <a:xfrm>
            <a:off x="2392175" y="3415175"/>
            <a:ext cx="159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>
                <a:solidFill>
                  <a:srgbClr val="980000"/>
                </a:solidFill>
              </a:rPr>
              <a:t>“</a:t>
            </a:r>
            <a:endParaRPr b="1" i="1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>
                <a:solidFill>
                  <a:srgbClr val="980000"/>
                </a:solidFill>
              </a:rPr>
              <a:t>지저분하다</a:t>
            </a:r>
            <a:endParaRPr b="1" i="1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>
                <a:solidFill>
                  <a:srgbClr val="980000"/>
                </a:solidFill>
              </a:rPr>
              <a:t>”</a:t>
            </a:r>
            <a:endParaRPr b="1" i="1">
              <a:solidFill>
                <a:srgbClr val="980000"/>
              </a:solidFill>
            </a:endParaRPr>
          </a:p>
        </p:txBody>
      </p:sp>
      <p:sp>
        <p:nvSpPr>
          <p:cNvPr id="622" name="Google Shape;622;p46"/>
          <p:cNvSpPr txBox="1"/>
          <p:nvPr/>
        </p:nvSpPr>
        <p:spPr>
          <a:xfrm rot="5400000">
            <a:off x="7415975" y="3703625"/>
            <a:ext cx="22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github repository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5058225" y="2154575"/>
            <a:ext cx="3274500" cy="3081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github action</a:t>
            </a:r>
            <a:r>
              <a:rPr lang="ko" sz="1200"/>
              <a:t>: </a:t>
            </a:r>
            <a:r>
              <a:rPr lang="ko" sz="1200">
                <a:solidFill>
                  <a:srgbClr val="980000"/>
                </a:solidFill>
              </a:rPr>
              <a:t>pylint,</a:t>
            </a:r>
            <a:r>
              <a:rPr lang="ko" sz="1200"/>
              <a:t> </a:t>
            </a:r>
            <a:r>
              <a:rPr lang="ko" sz="1200">
                <a:solidFill>
                  <a:srgbClr val="980000"/>
                </a:solidFill>
              </a:rPr>
              <a:t>flake8</a:t>
            </a:r>
            <a:r>
              <a:rPr lang="ko" sz="1200"/>
              <a:t> 준수여부 체크</a:t>
            </a:r>
            <a:endParaRPr sz="1200"/>
          </a:p>
        </p:txBody>
      </p:sp>
      <p:sp>
        <p:nvSpPr>
          <p:cNvPr id="624" name="Google Shape;624;p46"/>
          <p:cNvSpPr/>
          <p:nvPr/>
        </p:nvSpPr>
        <p:spPr>
          <a:xfrm>
            <a:off x="5051075" y="1379400"/>
            <a:ext cx="1424100" cy="50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권강현 코드</a:t>
            </a: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6901625" y="1379400"/>
            <a:ext cx="1424100" cy="50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우창민 코드</a:t>
            </a: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5233650" y="3145875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233650" y="3409325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5233650" y="3672775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5233650" y="3936225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5233650" y="4199675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5233650" y="4463125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5724400" y="313440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5724400" y="339785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5724400" y="366130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5724400" y="392475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5724400" y="418820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5724400" y="445165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6215150" y="313440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6215150" y="339785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6215150" y="366130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6215150" y="392475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6215150" y="418820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6215150" y="445165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/>
          <p:nvPr/>
        </p:nvSpPr>
        <p:spPr>
          <a:xfrm>
            <a:off x="6697638" y="313440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6"/>
          <p:cNvSpPr/>
          <p:nvPr/>
        </p:nvSpPr>
        <p:spPr>
          <a:xfrm>
            <a:off x="6697638" y="339785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6697638" y="366130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6"/>
          <p:cNvSpPr/>
          <p:nvPr/>
        </p:nvSpPr>
        <p:spPr>
          <a:xfrm>
            <a:off x="6697638" y="392475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6697638" y="418820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6"/>
          <p:cNvSpPr/>
          <p:nvPr/>
        </p:nvSpPr>
        <p:spPr>
          <a:xfrm>
            <a:off x="6697638" y="4451650"/>
            <a:ext cx="384900" cy="206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0" name="Google Shape;650;p46"/>
          <p:cNvCxnSpPr>
            <a:stCxn id="617" idx="1"/>
            <a:endCxn id="624" idx="0"/>
          </p:cNvCxnSpPr>
          <p:nvPr/>
        </p:nvCxnSpPr>
        <p:spPr>
          <a:xfrm>
            <a:off x="5763125" y="1112125"/>
            <a:ext cx="0" cy="2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46"/>
          <p:cNvCxnSpPr>
            <a:stCxn id="618" idx="1"/>
            <a:endCxn id="625" idx="0"/>
          </p:cNvCxnSpPr>
          <p:nvPr/>
        </p:nvCxnSpPr>
        <p:spPr>
          <a:xfrm>
            <a:off x="7613675" y="1112125"/>
            <a:ext cx="0" cy="2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46"/>
          <p:cNvCxnSpPr>
            <a:stCxn id="624" idx="2"/>
          </p:cNvCxnSpPr>
          <p:nvPr/>
        </p:nvCxnSpPr>
        <p:spPr>
          <a:xfrm>
            <a:off x="5763125" y="1887300"/>
            <a:ext cx="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3" name="Google Shape;653;p46"/>
          <p:cNvCxnSpPr>
            <a:stCxn id="625" idx="2"/>
          </p:cNvCxnSpPr>
          <p:nvPr/>
        </p:nvCxnSpPr>
        <p:spPr>
          <a:xfrm>
            <a:off x="7613675" y="1887300"/>
            <a:ext cx="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4" name="Google Shape;654;p46"/>
          <p:cNvCxnSpPr/>
          <p:nvPr/>
        </p:nvCxnSpPr>
        <p:spPr>
          <a:xfrm>
            <a:off x="5768350" y="2468875"/>
            <a:ext cx="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46"/>
          <p:cNvCxnSpPr/>
          <p:nvPr/>
        </p:nvCxnSpPr>
        <p:spPr>
          <a:xfrm>
            <a:off x="7613675" y="2468875"/>
            <a:ext cx="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6" name="Google Shape;656;p46"/>
          <p:cNvSpPr txBox="1"/>
          <p:nvPr/>
        </p:nvSpPr>
        <p:spPr>
          <a:xfrm>
            <a:off x="6901625" y="3415175"/>
            <a:ext cx="159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>
                <a:solidFill>
                  <a:srgbClr val="3465A4"/>
                </a:solidFill>
              </a:rPr>
              <a:t>“</a:t>
            </a:r>
            <a:endParaRPr b="1" i="1">
              <a:solidFill>
                <a:srgbClr val="3465A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>
                <a:solidFill>
                  <a:srgbClr val="3465A4"/>
                </a:solidFill>
              </a:rPr>
              <a:t>깔끔하다</a:t>
            </a:r>
            <a:endParaRPr b="1" i="1">
              <a:solidFill>
                <a:srgbClr val="3465A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>
                <a:solidFill>
                  <a:srgbClr val="3465A4"/>
                </a:solidFill>
              </a:rPr>
              <a:t>”</a:t>
            </a:r>
            <a:endParaRPr b="1" i="1">
              <a:solidFill>
                <a:srgbClr val="3465A4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7"/>
          <p:cNvSpPr txBox="1"/>
          <p:nvPr>
            <p:ph type="title"/>
          </p:nvPr>
        </p:nvSpPr>
        <p:spPr>
          <a:xfrm>
            <a:off x="255025" y="43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일정 관리</a:t>
            </a:r>
            <a:endParaRPr/>
          </a:p>
        </p:txBody>
      </p:sp>
      <p:sp>
        <p:nvSpPr>
          <p:cNvPr id="662" name="Google Shape;662;p47"/>
          <p:cNvSpPr txBox="1"/>
          <p:nvPr>
            <p:ph idx="1" type="body"/>
          </p:nvPr>
        </p:nvSpPr>
        <p:spPr>
          <a:xfrm>
            <a:off x="1669600" y="2622325"/>
            <a:ext cx="3062100" cy="21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[ 주요 마일스톤 ] 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SW / HW 설계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PyQt5를 이용한 GUI 구현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서버 - 클라이언트 TCP/IP 통신 구현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1차 모델 제작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2차 모델 제작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기본동작 시나리오 핵심 알고리즘 구현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원격 실행/종료 구현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grpSp>
        <p:nvGrpSpPr>
          <p:cNvPr id="663" name="Google Shape;663;p47"/>
          <p:cNvGrpSpPr/>
          <p:nvPr/>
        </p:nvGrpSpPr>
        <p:grpSpPr>
          <a:xfrm>
            <a:off x="5921425" y="729751"/>
            <a:ext cx="2854212" cy="3840378"/>
            <a:chOff x="5921425" y="1008273"/>
            <a:chExt cx="2854212" cy="3840378"/>
          </a:xfrm>
        </p:grpSpPr>
        <p:grpSp>
          <p:nvGrpSpPr>
            <p:cNvPr id="664" name="Google Shape;664;p47"/>
            <p:cNvGrpSpPr/>
            <p:nvPr/>
          </p:nvGrpSpPr>
          <p:grpSpPr>
            <a:xfrm>
              <a:off x="5921425" y="1008273"/>
              <a:ext cx="2854212" cy="3840378"/>
              <a:chOff x="5971250" y="588348"/>
              <a:chExt cx="2854212" cy="3840378"/>
            </a:xfrm>
          </p:grpSpPr>
          <p:pic>
            <p:nvPicPr>
              <p:cNvPr id="665" name="Google Shape;665;p47"/>
              <p:cNvPicPr preferRelativeResize="0"/>
              <p:nvPr/>
            </p:nvPicPr>
            <p:blipFill rotWithShape="1">
              <a:blip r:embed="rId3">
                <a:alphaModFix/>
              </a:blip>
              <a:srcRect b="37857" l="0" r="0" t="0"/>
              <a:stretch/>
            </p:blipFill>
            <p:spPr>
              <a:xfrm>
                <a:off x="5971250" y="1639228"/>
                <a:ext cx="2854212" cy="27894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6" name="Google Shape;666;p47"/>
              <p:cNvPicPr preferRelativeResize="0"/>
              <p:nvPr/>
            </p:nvPicPr>
            <p:blipFill rotWithShape="1">
              <a:blip r:embed="rId4">
                <a:alphaModFix/>
              </a:blip>
              <a:srcRect b="-4" l="0" r="0" t="52410"/>
              <a:stretch/>
            </p:blipFill>
            <p:spPr>
              <a:xfrm>
                <a:off x="5971250" y="588348"/>
                <a:ext cx="2854211" cy="21363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7" name="Google Shape;667;p47"/>
            <p:cNvSpPr/>
            <p:nvPr/>
          </p:nvSpPr>
          <p:spPr>
            <a:xfrm>
              <a:off x="5921425" y="1008300"/>
              <a:ext cx="2854200" cy="38403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8" name="Google Shape;66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250" y="1471571"/>
            <a:ext cx="5267748" cy="9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2350" y="3058325"/>
            <a:ext cx="221050" cy="2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2350" y="3520425"/>
            <a:ext cx="221050" cy="2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2350" y="3289375"/>
            <a:ext cx="221050" cy="2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4875" y="3751475"/>
            <a:ext cx="221050" cy="2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4875" y="3982525"/>
            <a:ext cx="221050" cy="2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4875" y="4213575"/>
            <a:ext cx="221050" cy="2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4875" y="4444625"/>
            <a:ext cx="221050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 EOF.</a:t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4672613" y="3096200"/>
            <a:ext cx="3943500" cy="1704900"/>
          </a:xfrm>
          <a:prstGeom prst="roundRect">
            <a:avLst>
              <a:gd fmla="val 8322" name="adj"/>
            </a:avLst>
          </a:prstGeom>
          <a:solidFill>
            <a:srgbClr val="0D11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527888" y="3096200"/>
            <a:ext cx="3943500" cy="1704900"/>
          </a:xfrm>
          <a:prstGeom prst="roundRect">
            <a:avLst>
              <a:gd fmla="val 8322" name="adj"/>
            </a:avLst>
          </a:prstGeom>
          <a:solidFill>
            <a:srgbClr val="0D11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4672613" y="1170625"/>
            <a:ext cx="3943500" cy="1704900"/>
          </a:xfrm>
          <a:prstGeom prst="roundRect">
            <a:avLst>
              <a:gd fmla="val 8322" name="adj"/>
            </a:avLst>
          </a:prstGeom>
          <a:solidFill>
            <a:srgbClr val="0D11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8"/>
          <p:cNvSpPr/>
          <p:nvPr/>
        </p:nvSpPr>
        <p:spPr>
          <a:xfrm>
            <a:off x="527888" y="1170625"/>
            <a:ext cx="3943500" cy="1704900"/>
          </a:xfrm>
          <a:prstGeom prst="roundRect">
            <a:avLst>
              <a:gd fmla="val 8322" name="adj"/>
            </a:avLst>
          </a:prstGeom>
          <a:solidFill>
            <a:srgbClr val="0D11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8"/>
          <p:cNvSpPr txBox="1"/>
          <p:nvPr>
            <p:ph idx="1" type="body"/>
          </p:nvPr>
        </p:nvSpPr>
        <p:spPr>
          <a:xfrm>
            <a:off x="2133563" y="1355275"/>
            <a:ext cx="2219100" cy="13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ko" sz="1495">
                <a:solidFill>
                  <a:srgbClr val="FFFFFF"/>
                </a:solidFill>
              </a:rPr>
              <a:t>권강현 </a:t>
            </a:r>
            <a:r>
              <a:rPr b="1" lang="ko" sz="900">
                <a:solidFill>
                  <a:srgbClr val="FFFFFF"/>
                </a:solidFill>
              </a:rPr>
              <a:t>(kgh9959@gmail.com)</a:t>
            </a:r>
            <a:endParaRPr b="1" sz="900">
              <a:solidFill>
                <a:srgbClr val="FFFFFF"/>
              </a:solidFill>
            </a:endParaRPr>
          </a:p>
          <a:p>
            <a:pPr indent="-304482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1195"/>
              <a:buChar char="-"/>
            </a:pPr>
            <a:r>
              <a:rPr lang="ko" sz="1195">
                <a:solidFill>
                  <a:srgbClr val="FFFF00"/>
                </a:solidFill>
              </a:rPr>
              <a:t>Project Manager</a:t>
            </a:r>
            <a:endParaRPr sz="1195">
              <a:solidFill>
                <a:srgbClr val="FFFF00"/>
              </a:solidFill>
            </a:endParaRPr>
          </a:p>
          <a:p>
            <a:pPr indent="-30448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5"/>
              <a:buChar char="-"/>
            </a:pPr>
            <a:r>
              <a:rPr lang="ko" sz="1195">
                <a:solidFill>
                  <a:srgbClr val="FFFFFF"/>
                </a:solidFill>
              </a:rPr>
              <a:t>구현 방향에 대한</a:t>
            </a:r>
            <a:br>
              <a:rPr lang="ko" sz="1195">
                <a:solidFill>
                  <a:srgbClr val="FFFFFF"/>
                </a:solidFill>
              </a:rPr>
            </a:br>
            <a:r>
              <a:rPr lang="ko" sz="1195">
                <a:solidFill>
                  <a:srgbClr val="FFFFFF"/>
                </a:solidFill>
              </a:rPr>
              <a:t>Feasibility check</a:t>
            </a:r>
            <a:endParaRPr sz="1195">
              <a:solidFill>
                <a:srgbClr val="FFFFFF"/>
              </a:solidFill>
            </a:endParaRPr>
          </a:p>
        </p:txBody>
      </p:sp>
      <p:sp>
        <p:nvSpPr>
          <p:cNvPr id="686" name="Google Shape;686;p48"/>
          <p:cNvSpPr txBox="1"/>
          <p:nvPr>
            <p:ph idx="1" type="body"/>
          </p:nvPr>
        </p:nvSpPr>
        <p:spPr>
          <a:xfrm>
            <a:off x="2133563" y="3353425"/>
            <a:ext cx="2300700" cy="13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rgbClr val="FFFFFF"/>
                </a:solidFill>
              </a:rPr>
              <a:t>박도현 </a:t>
            </a:r>
            <a:r>
              <a:rPr b="1" lang="ko" sz="900">
                <a:solidFill>
                  <a:schemeClr val="lt1"/>
                </a:solidFill>
              </a:rPr>
              <a:t>(ehgus922@gmail.com)</a:t>
            </a:r>
            <a:endParaRPr b="1" sz="1450">
              <a:solidFill>
                <a:srgbClr val="FFFFFF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1150"/>
              <a:buChar char="-"/>
            </a:pPr>
            <a:r>
              <a:rPr lang="ko" sz="1150">
                <a:solidFill>
                  <a:srgbClr val="FFFF00"/>
                </a:solidFill>
              </a:rPr>
              <a:t>System </a:t>
            </a:r>
            <a:r>
              <a:rPr lang="ko" sz="1150">
                <a:solidFill>
                  <a:srgbClr val="FFFF00"/>
                </a:solidFill>
              </a:rPr>
              <a:t>Architecture</a:t>
            </a:r>
            <a:r>
              <a:rPr lang="ko" sz="1150">
                <a:solidFill>
                  <a:srgbClr val="FFFF00"/>
                </a:solidFill>
              </a:rPr>
              <a:t> 책임</a:t>
            </a:r>
            <a:endParaRPr sz="1150">
              <a:solidFill>
                <a:srgbClr val="FFFF00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Char char="-"/>
            </a:pPr>
            <a:r>
              <a:rPr lang="ko" sz="1150">
                <a:solidFill>
                  <a:srgbClr val="FFFFFF"/>
                </a:solidFill>
              </a:rPr>
              <a:t>선행 기술 연구/적용</a:t>
            </a:r>
            <a:endParaRPr sz="1150">
              <a:solidFill>
                <a:srgbClr val="FFFFFF"/>
              </a:solidFill>
            </a:endParaRPr>
          </a:p>
        </p:txBody>
      </p:sp>
      <p:sp>
        <p:nvSpPr>
          <p:cNvPr id="687" name="Google Shape;687;p48"/>
          <p:cNvSpPr txBox="1"/>
          <p:nvPr>
            <p:ph idx="1" type="body"/>
          </p:nvPr>
        </p:nvSpPr>
        <p:spPr>
          <a:xfrm>
            <a:off x="6315413" y="1355275"/>
            <a:ext cx="2300700" cy="13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rgbClr val="FFFFFF"/>
                </a:solidFill>
              </a:rPr>
              <a:t>박용근 </a:t>
            </a:r>
            <a:r>
              <a:rPr b="1" lang="ko" sz="900">
                <a:solidFill>
                  <a:schemeClr val="lt1"/>
                </a:solidFill>
              </a:rPr>
              <a:t>(dydrms3456@naver.com)</a:t>
            </a:r>
            <a:endParaRPr b="1" sz="1450">
              <a:solidFill>
                <a:srgbClr val="FFFFFF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1150"/>
              <a:buChar char="-"/>
            </a:pPr>
            <a:r>
              <a:rPr lang="ko" sz="1150">
                <a:solidFill>
                  <a:srgbClr val="FFFF00"/>
                </a:solidFill>
              </a:rPr>
              <a:t>AI model</a:t>
            </a:r>
            <a:r>
              <a:rPr lang="ko" sz="1150">
                <a:solidFill>
                  <a:srgbClr val="FFFF00"/>
                </a:solidFill>
              </a:rPr>
              <a:t> 책임</a:t>
            </a:r>
            <a:endParaRPr sz="1150">
              <a:solidFill>
                <a:srgbClr val="FFFF00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Char char="-"/>
            </a:pPr>
            <a:r>
              <a:rPr lang="ko" sz="1150">
                <a:solidFill>
                  <a:srgbClr val="FFFFFF"/>
                </a:solidFill>
              </a:rPr>
              <a:t>HW design 및 제작</a:t>
            </a:r>
            <a:endParaRPr sz="1150">
              <a:solidFill>
                <a:srgbClr val="FFFFFF"/>
              </a:solidFill>
            </a:endParaRPr>
          </a:p>
        </p:txBody>
      </p:sp>
      <p:sp>
        <p:nvSpPr>
          <p:cNvPr id="688" name="Google Shape;688;p48"/>
          <p:cNvSpPr txBox="1"/>
          <p:nvPr>
            <p:ph idx="1" type="body"/>
          </p:nvPr>
        </p:nvSpPr>
        <p:spPr>
          <a:xfrm>
            <a:off x="6315425" y="3353425"/>
            <a:ext cx="2355600" cy="13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rgbClr val="FFFFFF"/>
                </a:solidFill>
              </a:rPr>
              <a:t>우창민 </a:t>
            </a:r>
            <a:r>
              <a:rPr b="1" lang="ko" sz="900">
                <a:solidFill>
                  <a:schemeClr val="lt1"/>
                </a:solidFill>
              </a:rPr>
              <a:t>(woochang0110@gmail.com)</a:t>
            </a:r>
            <a:endParaRPr b="1" sz="1450">
              <a:solidFill>
                <a:srgbClr val="FFFFFF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1150"/>
              <a:buChar char="-"/>
            </a:pPr>
            <a:r>
              <a:rPr lang="ko" sz="1150">
                <a:solidFill>
                  <a:srgbClr val="FFFF00"/>
                </a:solidFill>
              </a:rPr>
              <a:t>PC 통신</a:t>
            </a:r>
            <a:r>
              <a:rPr lang="ko" sz="1150">
                <a:solidFill>
                  <a:srgbClr val="FFFF00"/>
                </a:solidFill>
              </a:rPr>
              <a:t> 책임</a:t>
            </a:r>
            <a:endParaRPr sz="1150">
              <a:solidFill>
                <a:srgbClr val="FFFF00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Char char="-"/>
            </a:pPr>
            <a:r>
              <a:rPr lang="ko" sz="1150">
                <a:solidFill>
                  <a:srgbClr val="FFFFFF"/>
                </a:solidFill>
              </a:rPr>
              <a:t>coding &amp; programming</a:t>
            </a:r>
            <a:endParaRPr sz="1150">
              <a:solidFill>
                <a:srgbClr val="FFFFFF"/>
              </a:solidFill>
            </a:endParaRPr>
          </a:p>
        </p:txBody>
      </p:sp>
      <p:pic>
        <p:nvPicPr>
          <p:cNvPr id="689" name="Google Shape;6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688" y="3147650"/>
            <a:ext cx="1360800" cy="16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75" y="1222075"/>
            <a:ext cx="1360800" cy="16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688" y="1222075"/>
            <a:ext cx="1360800" cy="16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925" y="3147700"/>
            <a:ext cx="1359325" cy="16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EOF</a:t>
            </a:r>
            <a:r>
              <a:rPr lang="ko" sz="1200"/>
              <a:t>(end of file)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우리가 발견한 현실(2)</a:t>
            </a:r>
            <a:endParaRPr/>
          </a:p>
        </p:txBody>
      </p:sp>
      <p:pic>
        <p:nvPicPr>
          <p:cNvPr descr="※ 이 영상은 2019년 2월 13일에 방송된 ＜극한직업 - 고물의 재탄생! 자동차 해체와 재활용 의류＞의 일부입니다.&#10;&#10;1인당 플라스틱 소비량 세계 1위의 오명을 지닌 2019년의 대한민국! &#10;그 심각성은 누구나 공감하지만, 현실적으로 플라스틱을 사용하지 않기란 불가능에 가깝다. 환경과 공존할 수 있는 ‘지속 가능한 경제’에 대한 고민이 깊어지는 요즘! 버려지는 플라스틱을 재활용해 재생 섬유로 탈바꿈시키는 이들이 있다. &#10;&#10;경기도 김포의 플라스틱 처리 업체, 매일 100여 톤의 플라스틱 페트병이 들어온다는 이곳에선 색상, 재질별로 페트병을 분류해 재생 섬유의 원료가 되는 ‘플레이크’ 상태로 만들어낸다. &#10;&#10;어마어마한 작업량에 맞춰 대부분 자동화 시설을 갖추고 있지만, 작업은 절대 간단하지 않다. 특히 접착제를 사용해 단단히 부착시킨 라벨을 제거하는 작업에만 같은 공정을 무려 12번이나 반복해야 한다고 한다. &#10;&#10;길고 긴 과정을 거쳐 재생 ‘플레이크’가 완성되면, 이를 사용해 또 다른 공장에서 재생 섬유로 만들어내게 된다.&#10;&#10;처치 곤란 폐기물 신세에서 누군가의 보물로 환골탈태하게 된 고물들의 재탄생! 그 뒤에서 묵묵히 구슬땀을 흘리는 작업자들을 만나 본다.&#10;&#10;✔ 프로그램명 : 극한직업 - 고물의 재탄생! 자동차 해체와 재활용 의류&#10;✔ 방송 일자 : 2019.02.13&#10;&#10;#극한직업 #재활용 #쓰레기 #분리수거 #환경 #플라스틱 #페트병 #공장 #현장 #산업" id="90" name="Google Shape;90;p16" title="쏟아지는 100톤 플라스틱 쓰레기를 곱게 갈아 12번 푹 고아 내면 생기는 일│페트병 100톤 푹 끓이기│내 옷의 '폴리에스터' 어떻게 만들까?│극한직업│#골라듄다큐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352" y="1650525"/>
            <a:ext cx="4972825" cy="27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97" y="1218425"/>
            <a:ext cx="3466126" cy="366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6"/>
          <p:cNvSpPr txBox="1"/>
          <p:nvPr/>
        </p:nvSpPr>
        <p:spPr>
          <a:xfrm>
            <a:off x="6285675" y="4447750"/>
            <a:ext cx="271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hlinkClick r:id="rId6"/>
              </a:rPr>
              <a:t>https://youtu.be/2FjHqcWeO6U?si=JmhNxqLByhjFiPbm</a:t>
            </a:r>
            <a:r>
              <a:rPr lang="ko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3779525" y="533400"/>
            <a:ext cx="4846200" cy="4198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이유가 뭘까?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800" y="780425"/>
            <a:ext cx="3896925" cy="3020099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75" y="1434275"/>
            <a:ext cx="2858549" cy="2656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7"/>
          <p:cNvSpPr txBox="1"/>
          <p:nvPr/>
        </p:nvSpPr>
        <p:spPr>
          <a:xfrm>
            <a:off x="4332704" y="4045700"/>
            <a:ext cx="376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chemeClr val="dk2"/>
                </a:solidFill>
              </a:rPr>
              <a:t>“ </a:t>
            </a:r>
            <a:r>
              <a:rPr i="1" lang="ko" sz="1800">
                <a:solidFill>
                  <a:srgbClr val="980000"/>
                </a:solidFill>
              </a:rPr>
              <a:t>E</a:t>
            </a:r>
            <a:r>
              <a:rPr i="1" lang="ko" sz="1800">
                <a:solidFill>
                  <a:schemeClr val="dk2"/>
                </a:solidFill>
              </a:rPr>
              <a:t>dge </a:t>
            </a:r>
            <a:r>
              <a:rPr i="1" lang="ko" sz="1800">
                <a:solidFill>
                  <a:srgbClr val="980000"/>
                </a:solidFill>
              </a:rPr>
              <a:t>O</a:t>
            </a:r>
            <a:r>
              <a:rPr i="1" lang="ko" sz="1800">
                <a:solidFill>
                  <a:schemeClr val="dk2"/>
                </a:solidFill>
              </a:rPr>
              <a:t>f </a:t>
            </a:r>
            <a:r>
              <a:rPr i="1" lang="ko" sz="1800">
                <a:solidFill>
                  <a:srgbClr val="980000"/>
                </a:solidFill>
              </a:rPr>
              <a:t>F</a:t>
            </a:r>
            <a:r>
              <a:rPr i="1" lang="ko" sz="1800">
                <a:solidFill>
                  <a:schemeClr val="dk2"/>
                </a:solidFill>
              </a:rPr>
              <a:t>iltering system… ”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 영상</a:t>
            </a:r>
            <a:endParaRPr/>
          </a:p>
        </p:txBody>
      </p:sp>
      <p:pic>
        <p:nvPicPr>
          <p:cNvPr descr="팀 EOF: 권강현, 박도현, 박용근, 우창민&#10;&#10;대한상공회의소 서울기술교육센터&#10;[인텔] 엣지AI S/W 개발자 아카데미 3기" id="107" name="Google Shape;107;p18" title="EOF: Edge Of Filtering system 프로젝트 시연영상(팀 EOF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750" y="1017725"/>
            <a:ext cx="6392500" cy="35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5576100" y="4774200"/>
            <a:ext cx="356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u="sng">
                <a:solidFill>
                  <a:schemeClr val="hlink"/>
                </a:solidFill>
                <a:hlinkClick r:id="rId5"/>
              </a:rPr>
              <a:t>https://www.youtube.com/watch?v=pNrCyiivnw4</a:t>
            </a:r>
            <a:r>
              <a:rPr lang="ko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유리병 분류 모델을 넣은 이유 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747950" y="3642075"/>
            <a:ext cx="79509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ko" sz="1295"/>
              <a:t>분리수거 </a:t>
            </a:r>
            <a:r>
              <a:rPr lang="ko" sz="1295">
                <a:solidFill>
                  <a:srgbClr val="980000"/>
                </a:solidFill>
              </a:rPr>
              <a:t>규칙이 잘 지켜지지 않고 있는 재활용품 카테고리</a:t>
            </a:r>
            <a:r>
              <a:rPr lang="ko" sz="1295"/>
              <a:t>가 있다면, </a:t>
            </a:r>
            <a:endParaRPr sz="129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ko" sz="1295">
                <a:solidFill>
                  <a:srgbClr val="3465A4"/>
                </a:solidFill>
              </a:rPr>
              <a:t>그에 대한 detection 모델과 classification 모델만 준비</a:t>
            </a:r>
            <a:r>
              <a:rPr lang="ko" sz="1295"/>
              <a:t>하여 언제든지 </a:t>
            </a:r>
            <a:r>
              <a:rPr lang="ko" sz="1295">
                <a:solidFill>
                  <a:srgbClr val="3465A4"/>
                </a:solidFill>
              </a:rPr>
              <a:t>프로그램 내 “모델 변경” 명령</a:t>
            </a:r>
            <a:r>
              <a:rPr lang="ko" sz="1295"/>
              <a:t>만으로</a:t>
            </a:r>
            <a:br>
              <a:rPr lang="ko" sz="1295"/>
            </a:br>
            <a:r>
              <a:rPr lang="ko" sz="1295"/>
              <a:t>목적하는 카테고리에 대한 분류동작을 실행할 수 있도록 </a:t>
            </a:r>
            <a:r>
              <a:rPr lang="ko" sz="1295">
                <a:solidFill>
                  <a:srgbClr val="980000"/>
                </a:solidFill>
              </a:rPr>
              <a:t>확장성을 고려한 프로그램 설계가 적용</a:t>
            </a:r>
            <a:r>
              <a:rPr lang="ko" sz="1295"/>
              <a:t>되어 있음.</a:t>
            </a:r>
            <a:endParaRPr sz="1295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475" y="1152473"/>
            <a:ext cx="7381049" cy="23548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19"/>
          <p:cNvSpPr/>
          <p:nvPr/>
        </p:nvSpPr>
        <p:spPr>
          <a:xfrm>
            <a:off x="2875300" y="1308575"/>
            <a:ext cx="1566900" cy="20139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/>
        </p:nvSpPr>
        <p:spPr>
          <a:xfrm>
            <a:off x="4572559" y="1703700"/>
            <a:ext cx="3741000" cy="2963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678200" y="1703700"/>
            <a:ext cx="3741000" cy="2963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20"/>
              <a:t>조금 더 현실성 있는 프로그램을 만들기 위한 노력(1)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20"/>
              <a:t>→ 분류 프로그램 </a:t>
            </a:r>
            <a:r>
              <a:rPr lang="ko" sz="2320">
                <a:solidFill>
                  <a:srgbClr val="980000"/>
                </a:solidFill>
              </a:rPr>
              <a:t>원격</a:t>
            </a:r>
            <a:r>
              <a:rPr lang="ko" sz="2320"/>
              <a:t> 실행/종료</a:t>
            </a:r>
            <a:endParaRPr sz="232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911" y="2105687"/>
            <a:ext cx="1567032" cy="9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168" y="3130037"/>
            <a:ext cx="1148042" cy="114801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1384076" y="1468938"/>
            <a:ext cx="2384700" cy="2252100"/>
          </a:xfrm>
          <a:prstGeom prst="mathMultiply">
            <a:avLst>
              <a:gd fmla="val 805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709" y="2211969"/>
            <a:ext cx="1974132" cy="21757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4779" y="3232715"/>
            <a:ext cx="781768" cy="730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20"/>
          <p:cNvGrpSpPr/>
          <p:nvPr/>
        </p:nvGrpSpPr>
        <p:grpSpPr>
          <a:xfrm>
            <a:off x="925362" y="4090823"/>
            <a:ext cx="3299735" cy="488333"/>
            <a:chOff x="858200" y="2019300"/>
            <a:chExt cx="3622500" cy="536100"/>
          </a:xfrm>
        </p:grpSpPr>
        <p:sp>
          <p:nvSpPr>
            <p:cNvPr id="130" name="Google Shape;130;p20"/>
            <p:cNvSpPr/>
            <p:nvPr/>
          </p:nvSpPr>
          <p:spPr>
            <a:xfrm>
              <a:off x="858200" y="2019300"/>
              <a:ext cx="3622500" cy="536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1066800" y="2146350"/>
              <a:ext cx="282000" cy="28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1485900" y="2146350"/>
              <a:ext cx="282000" cy="28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1905000" y="2146350"/>
              <a:ext cx="282000" cy="28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2324100" y="2146350"/>
              <a:ext cx="282000" cy="28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2743200" y="2146350"/>
              <a:ext cx="282000" cy="28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3162300" y="2146350"/>
              <a:ext cx="282000" cy="28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3581400" y="2146350"/>
              <a:ext cx="282000" cy="28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4000500" y="2146350"/>
              <a:ext cx="282000" cy="282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" name="Google Shape;13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3347" y="3232715"/>
            <a:ext cx="781768" cy="730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1561562" y="1531618"/>
            <a:ext cx="19743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클라이언트 </a:t>
            </a:r>
            <a:r>
              <a:rPr b="1" lang="ko" sz="1200">
                <a:solidFill>
                  <a:schemeClr val="dk1"/>
                </a:solidFill>
              </a:rPr>
              <a:t>CLI</a:t>
            </a:r>
            <a:r>
              <a:rPr lang="ko" sz="1200">
                <a:solidFill>
                  <a:schemeClr val="dk1"/>
                </a:solidFill>
              </a:rPr>
              <a:t> 프로그램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707909" y="1531618"/>
            <a:ext cx="1470300" cy="369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서버</a:t>
            </a:r>
            <a:r>
              <a:rPr lang="ko" sz="1200">
                <a:solidFill>
                  <a:schemeClr val="dk1"/>
                </a:solidFill>
              </a:rPr>
              <a:t> </a:t>
            </a:r>
            <a:r>
              <a:rPr b="1" lang="ko" sz="1200">
                <a:solidFill>
                  <a:schemeClr val="dk1"/>
                </a:solidFill>
              </a:rPr>
              <a:t>GUI</a:t>
            </a:r>
            <a:r>
              <a:rPr lang="ko" sz="1200">
                <a:solidFill>
                  <a:schemeClr val="dk1"/>
                </a:solidFill>
              </a:rPr>
              <a:t> 프로그램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3559475" y="2414825"/>
            <a:ext cx="2365500" cy="419700"/>
          </a:xfrm>
          <a:prstGeom prst="leftArrow">
            <a:avLst>
              <a:gd fmla="val 50000" name="adj1"/>
              <a:gd fmla="val 76641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3559475" y="2440025"/>
            <a:ext cx="238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원격 실행/종료 제어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20"/>
              <a:t>조금 더 현실성 있는 프로그램을 만들기 위한 노력(2)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20"/>
              <a:t>→ </a:t>
            </a:r>
            <a:r>
              <a:rPr lang="ko" sz="2320">
                <a:solidFill>
                  <a:srgbClr val="980000"/>
                </a:solidFill>
              </a:rPr>
              <a:t>음성인식</a:t>
            </a:r>
            <a:r>
              <a:rPr lang="ko" sz="2320"/>
              <a:t>을 통한 분류 프로그램 제어</a:t>
            </a:r>
            <a:endParaRPr sz="2320"/>
          </a:p>
        </p:txBody>
      </p:sp>
      <p:sp>
        <p:nvSpPr>
          <p:cNvPr id="149" name="Google Shape;149;p21"/>
          <p:cNvSpPr/>
          <p:nvPr/>
        </p:nvSpPr>
        <p:spPr>
          <a:xfrm>
            <a:off x="678200" y="1703700"/>
            <a:ext cx="3741000" cy="2963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1561562" y="1531618"/>
            <a:ext cx="1974300" cy="369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클라이언트 </a:t>
            </a:r>
            <a:r>
              <a:rPr b="1" lang="ko" sz="1200">
                <a:solidFill>
                  <a:schemeClr val="dk1"/>
                </a:solidFill>
              </a:rPr>
              <a:t>CLI</a:t>
            </a:r>
            <a:r>
              <a:rPr lang="ko" sz="1200">
                <a:solidFill>
                  <a:schemeClr val="dk1"/>
                </a:solidFill>
              </a:rPr>
              <a:t> 프로그램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4974325" y="1980075"/>
            <a:ext cx="3417600" cy="2461800"/>
          </a:xfrm>
          <a:prstGeom prst="cloudCallout">
            <a:avLst>
              <a:gd fmla="val -65570" name="adj1"/>
              <a:gd fmla="val -506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587" y="2582275"/>
            <a:ext cx="2229075" cy="11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2041100" y="2201925"/>
            <a:ext cx="1015200" cy="64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</a:rPr>
              <a:t>GUI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1629650" y="1657125"/>
            <a:ext cx="1838100" cy="1736100"/>
          </a:xfrm>
          <a:prstGeom prst="mathMultiply">
            <a:avLst>
              <a:gd fmla="val 805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375" y="3219250"/>
            <a:ext cx="1297325" cy="1297325"/>
          </a:xfrm>
          <a:prstGeom prst="rect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225" y="3219913"/>
            <a:ext cx="1296000" cy="1296000"/>
          </a:xfrm>
          <a:prstGeom prst="rect">
            <a:avLst/>
          </a:prstGeom>
          <a:noFill/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